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2" r:id="rId2"/>
  </p:sldMasterIdLst>
  <p:notesMasterIdLst>
    <p:notesMasterId r:id="rId67"/>
  </p:notesMasterIdLst>
  <p:sldIdLst>
    <p:sldId id="293" r:id="rId3"/>
    <p:sldId id="292" r:id="rId4"/>
    <p:sldId id="296" r:id="rId5"/>
    <p:sldId id="295" r:id="rId6"/>
    <p:sldId id="308" r:id="rId7"/>
    <p:sldId id="309" r:id="rId8"/>
    <p:sldId id="310" r:id="rId9"/>
    <p:sldId id="311" r:id="rId10"/>
    <p:sldId id="312" r:id="rId11"/>
    <p:sldId id="297" r:id="rId12"/>
    <p:sldId id="313" r:id="rId13"/>
    <p:sldId id="314" r:id="rId14"/>
    <p:sldId id="294" r:id="rId15"/>
    <p:sldId id="256" r:id="rId16"/>
    <p:sldId id="257" r:id="rId17"/>
    <p:sldId id="258" r:id="rId18"/>
    <p:sldId id="298" r:id="rId19"/>
    <p:sldId id="299" r:id="rId20"/>
    <p:sldId id="300" r:id="rId21"/>
    <p:sldId id="259" r:id="rId22"/>
    <p:sldId id="301" r:id="rId23"/>
    <p:sldId id="302" r:id="rId24"/>
    <p:sldId id="303" r:id="rId25"/>
    <p:sldId id="304" r:id="rId26"/>
    <p:sldId id="260" r:id="rId27"/>
    <p:sldId id="305" r:id="rId28"/>
    <p:sldId id="306" r:id="rId29"/>
    <p:sldId id="307" r:id="rId30"/>
    <p:sldId id="317" r:id="rId31"/>
    <p:sldId id="318" r:id="rId32"/>
    <p:sldId id="319" r:id="rId33"/>
    <p:sldId id="320" r:id="rId34"/>
    <p:sldId id="321" r:id="rId35"/>
    <p:sldId id="322" r:id="rId36"/>
    <p:sldId id="323" r:id="rId37"/>
    <p:sldId id="324" r:id="rId38"/>
    <p:sldId id="325" r:id="rId39"/>
    <p:sldId id="265" r:id="rId40"/>
    <p:sldId id="262" r:id="rId41"/>
    <p:sldId id="263" r:id="rId42"/>
    <p:sldId id="264" r:id="rId43"/>
    <p:sldId id="266" r:id="rId44"/>
    <p:sldId id="267" r:id="rId45"/>
    <p:sldId id="268" r:id="rId46"/>
    <p:sldId id="269" r:id="rId47"/>
    <p:sldId id="270" r:id="rId48"/>
    <p:sldId id="271" r:id="rId49"/>
    <p:sldId id="326" r:id="rId50"/>
    <p:sldId id="327" r:id="rId51"/>
    <p:sldId id="328" r:id="rId52"/>
    <p:sldId id="329" r:id="rId53"/>
    <p:sldId id="330" r:id="rId54"/>
    <p:sldId id="331" r:id="rId55"/>
    <p:sldId id="332" r:id="rId56"/>
    <p:sldId id="334" r:id="rId57"/>
    <p:sldId id="335" r:id="rId58"/>
    <p:sldId id="336" r:id="rId59"/>
    <p:sldId id="337" r:id="rId60"/>
    <p:sldId id="333" r:id="rId61"/>
    <p:sldId id="338" r:id="rId62"/>
    <p:sldId id="339" r:id="rId63"/>
    <p:sldId id="340" r:id="rId64"/>
    <p:sldId id="341" r:id="rId65"/>
    <p:sldId id="342" r:id="rId66"/>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94" autoAdjust="0"/>
    <p:restoredTop sz="81329" autoAdjust="0"/>
  </p:normalViewPr>
  <p:slideViewPr>
    <p:cSldViewPr snapToGrid="0" snapToObjects="1">
      <p:cViewPr varScale="1">
        <p:scale>
          <a:sx n="84" d="100"/>
          <a:sy n="84" d="100"/>
        </p:scale>
        <p:origin x="1158" y="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4947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514350" y="4400550"/>
            <a:ext cx="4114800" cy="3600450"/>
          </a:xfrm>
          <a:prstGeom prst="rect">
            <a:avLst/>
          </a:prstGeom>
        </p:spPr>
        <p:txBody>
          <a:bodyPr/>
          <a:lstStyle/>
          <a:p>
            <a:endParaRPr lang="en-US" dirty="0"/>
          </a:p>
        </p:txBody>
      </p:sp>
    </p:spTree>
    <p:extLst>
      <p:ext uri="{BB962C8B-B14F-4D97-AF65-F5344CB8AC3E}">
        <p14:creationId xmlns:p14="http://schemas.microsoft.com/office/powerpoint/2010/main" val="12730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pPr/>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pPr/>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pPr/>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pPr/>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pPr/>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pPr/>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pPr/>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pPr/>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pPr/>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514350" y="4400550"/>
            <a:ext cx="4114800" cy="3600450"/>
          </a:xfrm>
          <a:prstGeom prst="rect">
            <a:avLst/>
          </a:prstGeom>
        </p:spPr>
        <p:txBody>
          <a:bodyPr/>
          <a:lstStyle/>
          <a:p>
            <a:endParaRPr lang="en-US" dirty="0"/>
          </a:p>
        </p:txBody>
      </p:sp>
    </p:spTree>
    <p:extLst>
      <p:ext uri="{BB962C8B-B14F-4D97-AF65-F5344CB8AC3E}">
        <p14:creationId xmlns:p14="http://schemas.microsoft.com/office/powerpoint/2010/main" val="1605070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6250" y="685800"/>
            <a:ext cx="6096000" cy="3429000"/>
          </a:xfrm>
          <a:prstGeom prst="rect">
            <a:avLst/>
          </a:prstGeom>
        </p:spPr>
      </p:sp>
      <p:sp>
        <p:nvSpPr>
          <p:cNvPr id="3" name="Notes Placeholder 2"/>
          <p:cNvSpPr>
            <a:spLocks noGrp="1"/>
          </p:cNvSpPr>
          <p:nvPr>
            <p:ph type="body" idx="1"/>
          </p:nvPr>
        </p:nvSpPr>
        <p:spPr>
          <a:xfrm>
            <a:off x="514350" y="4343400"/>
            <a:ext cx="4114800" cy="4114800"/>
          </a:xfrm>
          <a:prstGeom prst="rect">
            <a:avLst/>
          </a:prstGeom>
        </p:spPr>
        <p:txBody>
          <a:bodyPr/>
          <a:lstStyle/>
          <a:p>
            <a:endParaRPr lang="en-IN" dirty="0"/>
          </a:p>
        </p:txBody>
      </p:sp>
      <p:sp>
        <p:nvSpPr>
          <p:cNvPr id="4" name="Slide Number Placeholder 3"/>
          <p:cNvSpPr>
            <a:spLocks noGrp="1"/>
          </p:cNvSpPr>
          <p:nvPr>
            <p:ph type="sldNum" sz="quarter" idx="10"/>
          </p:nvPr>
        </p:nvSpPr>
        <p:spPr>
          <a:xfrm>
            <a:off x="2913460" y="8685213"/>
            <a:ext cx="2228850" cy="457200"/>
          </a:xfrm>
          <a:prstGeom prst="rect">
            <a:avLst/>
          </a:prstGeom>
        </p:spPr>
        <p:txBody>
          <a:bodyPr/>
          <a:lstStyle/>
          <a:p>
            <a:fld id="{3902D634-5CAB-4C76-A0E8-6F81F1D478E6}" type="slidenum">
              <a:rPr lang="en-IN" smtClean="0"/>
              <a:t>13</a:t>
            </a:fld>
            <a:endParaRPr lang="en-IN"/>
          </a:p>
        </p:txBody>
      </p:sp>
    </p:spTree>
    <p:extLst>
      <p:ext uri="{BB962C8B-B14F-4D97-AF65-F5344CB8AC3E}">
        <p14:creationId xmlns:p14="http://schemas.microsoft.com/office/powerpoint/2010/main" val="402629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pPr/>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pPr/>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pPr/>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pPr/>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pPr/>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514350" y="4400550"/>
            <a:ext cx="4114800" cy="3600450"/>
          </a:xfrm>
          <a:prstGeom prst="rect">
            <a:avLst/>
          </a:prstGeom>
        </p:spPr>
        <p:txBody>
          <a:bodyPr/>
          <a:lstStyle/>
          <a:p>
            <a:endParaRPr lang="en-US" dirty="0"/>
          </a:p>
        </p:txBody>
      </p:sp>
    </p:spTree>
    <p:extLst>
      <p:ext uri="{BB962C8B-B14F-4D97-AF65-F5344CB8AC3E}">
        <p14:creationId xmlns:p14="http://schemas.microsoft.com/office/powerpoint/2010/main" val="80927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pPr/>
              <a:t>38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a:prstGeom prst="rect">
            <a:avLst/>
          </a:prstGeom>
        </p:spPr>
        <p:txBody>
          <a:bodyPr lIns="68580" tIns="34290" rIns="68580" bIns="34290" anchor="b"/>
          <a:lstStyle>
            <a:lvl1pPr algn="ctr">
              <a:defRPr sz="4500"/>
            </a:lvl1pPr>
          </a:lstStyle>
          <a:p>
            <a:r>
              <a:rPr lang="en-US" smtClean="0"/>
              <a:t>Click to edit Master title style</a:t>
            </a:r>
            <a:endParaRPr lang="en-IN"/>
          </a:p>
        </p:txBody>
      </p:sp>
      <p:sp>
        <p:nvSpPr>
          <p:cNvPr id="3" name="Subtitle 2"/>
          <p:cNvSpPr>
            <a:spLocks noGrp="1"/>
          </p:cNvSpPr>
          <p:nvPr>
            <p:ph type="subTitle" idx="1"/>
          </p:nvPr>
        </p:nvSpPr>
        <p:spPr>
          <a:xfrm>
            <a:off x="1143000" y="2701528"/>
            <a:ext cx="6858000" cy="1241822"/>
          </a:xfrm>
          <a:prstGeom prst="rect">
            <a:avLst/>
          </a:prstGeom>
        </p:spPr>
        <p:txBody>
          <a:bodyPr lIns="68580" tIns="34290" rIns="68580" bIns="34290"/>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IN"/>
          </a:p>
        </p:txBody>
      </p:sp>
      <p:sp>
        <p:nvSpPr>
          <p:cNvPr id="4" name="Date Placeholder 3"/>
          <p:cNvSpPr>
            <a:spLocks noGrp="1"/>
          </p:cNvSpPr>
          <p:nvPr>
            <p:ph type="dt" sz="half" idx="10"/>
          </p:nvPr>
        </p:nvSpPr>
        <p:spPr>
          <a:xfrm>
            <a:off x="628650" y="4767263"/>
            <a:ext cx="2057400" cy="273844"/>
          </a:xfrm>
          <a:prstGeom prst="rect">
            <a:avLst/>
          </a:prstGeom>
        </p:spPr>
        <p:txBody>
          <a:bodyPr lIns="68580" tIns="34290" rIns="68580" bIns="34290"/>
          <a:lstStyle/>
          <a:p>
            <a:fld id="{BB24E309-4BA1-411C-BBDA-2FE4F7F71624}" type="datetimeFigureOut">
              <a:rPr lang="en-IN" smtClean="0"/>
              <a:t>02-03-2023</a:t>
            </a:fld>
            <a:endParaRPr lang="en-IN"/>
          </a:p>
        </p:txBody>
      </p:sp>
      <p:sp>
        <p:nvSpPr>
          <p:cNvPr id="5" name="Footer Placeholder 4"/>
          <p:cNvSpPr>
            <a:spLocks noGrp="1"/>
          </p:cNvSpPr>
          <p:nvPr>
            <p:ph type="ftr" sz="quarter" idx="11"/>
          </p:nvPr>
        </p:nvSpPr>
        <p:spPr>
          <a:xfrm>
            <a:off x="3028950" y="4767263"/>
            <a:ext cx="3086100" cy="273844"/>
          </a:xfrm>
          <a:prstGeom prst="rect">
            <a:avLst/>
          </a:prstGeom>
        </p:spPr>
        <p:txBody>
          <a:bodyPr lIns="68580" tIns="34290" rIns="68580" bIns="34290"/>
          <a:lstStyle/>
          <a:p>
            <a:endParaRPr lang="en-IN"/>
          </a:p>
        </p:txBody>
      </p:sp>
      <p:sp>
        <p:nvSpPr>
          <p:cNvPr id="6" name="Slide Number Placeholder 5"/>
          <p:cNvSpPr>
            <a:spLocks noGrp="1"/>
          </p:cNvSpPr>
          <p:nvPr>
            <p:ph type="sldNum" sz="quarter" idx="12"/>
          </p:nvPr>
        </p:nvSpPr>
        <p:spPr>
          <a:xfrm>
            <a:off x="6457950" y="4767263"/>
            <a:ext cx="2057400" cy="273844"/>
          </a:xfrm>
          <a:prstGeom prst="rect">
            <a:avLst/>
          </a:prstGeom>
        </p:spPr>
        <p:txBody>
          <a:bodyPr lIns="68580" tIns="34290" rIns="68580" bIns="34290"/>
          <a:lstStyle/>
          <a:p>
            <a:fld id="{87D72F5B-3A65-46F6-9914-142C5723F8B7}" type="slidenum">
              <a:rPr lang="en-IN" smtClean="0"/>
              <a:t>‹#›</a:t>
            </a:fld>
            <a:endParaRPr lang="en-IN"/>
          </a:p>
        </p:txBody>
      </p:sp>
    </p:spTree>
    <p:extLst>
      <p:ext uri="{BB962C8B-B14F-4D97-AF65-F5344CB8AC3E}">
        <p14:creationId xmlns:p14="http://schemas.microsoft.com/office/powerpoint/2010/main" val="1813061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lIns="68580" tIns="34290" rIns="68580" bIns="34290"/>
          <a:lstStyle/>
          <a:p>
            <a:r>
              <a:rPr lang="en-US" smtClean="0"/>
              <a:t>Click to edit Master title style</a:t>
            </a:r>
            <a:endParaRPr lang="en-IN"/>
          </a:p>
        </p:txBody>
      </p:sp>
      <p:sp>
        <p:nvSpPr>
          <p:cNvPr id="3" name="Content Placeholder 2"/>
          <p:cNvSpPr>
            <a:spLocks noGrp="1"/>
          </p:cNvSpPr>
          <p:nvPr>
            <p:ph idx="1"/>
          </p:nvPr>
        </p:nvSpPr>
        <p:spPr>
          <a:xfrm>
            <a:off x="628650" y="1369219"/>
            <a:ext cx="7886700" cy="3263504"/>
          </a:xfrm>
          <a:prstGeom prst="rect">
            <a:avLst/>
          </a:prstGeom>
        </p:spPr>
        <p:txBody>
          <a:bodyPr lIns="68580" tIns="34290" rIns="68580" bIns="3429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628650" y="4767263"/>
            <a:ext cx="2057400" cy="273844"/>
          </a:xfrm>
          <a:prstGeom prst="rect">
            <a:avLst/>
          </a:prstGeom>
        </p:spPr>
        <p:txBody>
          <a:bodyPr lIns="68580" tIns="34290" rIns="68580" bIns="34290"/>
          <a:lstStyle/>
          <a:p>
            <a:fld id="{BB24E309-4BA1-411C-BBDA-2FE4F7F71624}" type="datetimeFigureOut">
              <a:rPr lang="en-IN" smtClean="0"/>
              <a:t>02-03-2023</a:t>
            </a:fld>
            <a:endParaRPr lang="en-IN"/>
          </a:p>
        </p:txBody>
      </p:sp>
      <p:sp>
        <p:nvSpPr>
          <p:cNvPr id="5" name="Footer Placeholder 4"/>
          <p:cNvSpPr>
            <a:spLocks noGrp="1"/>
          </p:cNvSpPr>
          <p:nvPr>
            <p:ph type="ftr" sz="quarter" idx="11"/>
          </p:nvPr>
        </p:nvSpPr>
        <p:spPr>
          <a:xfrm>
            <a:off x="3028950" y="4767263"/>
            <a:ext cx="3086100" cy="273844"/>
          </a:xfrm>
          <a:prstGeom prst="rect">
            <a:avLst/>
          </a:prstGeom>
        </p:spPr>
        <p:txBody>
          <a:bodyPr lIns="68580" tIns="34290" rIns="68580" bIns="34290"/>
          <a:lstStyle/>
          <a:p>
            <a:endParaRPr lang="en-IN"/>
          </a:p>
        </p:txBody>
      </p:sp>
      <p:sp>
        <p:nvSpPr>
          <p:cNvPr id="6" name="Slide Number Placeholder 5"/>
          <p:cNvSpPr>
            <a:spLocks noGrp="1"/>
          </p:cNvSpPr>
          <p:nvPr>
            <p:ph type="sldNum" sz="quarter" idx="12"/>
          </p:nvPr>
        </p:nvSpPr>
        <p:spPr>
          <a:xfrm>
            <a:off x="6457950" y="4767263"/>
            <a:ext cx="2057400" cy="273844"/>
          </a:xfrm>
          <a:prstGeom prst="rect">
            <a:avLst/>
          </a:prstGeom>
        </p:spPr>
        <p:txBody>
          <a:bodyPr lIns="68580" tIns="34290" rIns="68580" bIns="34290"/>
          <a:lstStyle/>
          <a:p>
            <a:fld id="{87D72F5B-3A65-46F6-9914-142C5723F8B7}" type="slidenum">
              <a:rPr lang="en-IN" smtClean="0"/>
              <a:t>‹#›</a:t>
            </a:fld>
            <a:endParaRPr lang="en-IN"/>
          </a:p>
        </p:txBody>
      </p:sp>
    </p:spTree>
    <p:extLst>
      <p:ext uri="{BB962C8B-B14F-4D97-AF65-F5344CB8AC3E}">
        <p14:creationId xmlns:p14="http://schemas.microsoft.com/office/powerpoint/2010/main" val="20101415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grayWhite">
      <p:bgPr>
        <a:solidFill>
          <a:srgbClr val="4B0082"/>
        </a:solidFill>
        <a:effectLst/>
      </p:bgPr>
    </p:bg>
    <p:spTree>
      <p:nvGrpSpPr>
        <p:cNvPr id="1" name=""/>
        <p:cNvGrpSpPr/>
        <p:nvPr/>
      </p:nvGrpSpPr>
      <p:grpSpPr>
        <a:xfrm>
          <a:off x="0" y="0"/>
          <a:ext cx="0" cy="0"/>
          <a:chOff x="0" y="0"/>
          <a:chExt cx="0" cy="0"/>
        </a:xfrm>
      </p:grpSpPr>
      <p:sp>
        <p:nvSpPr>
          <p:cNvPr id="305154" name="Text Placeholder 7"/>
          <p:cNvSpPr>
            <a:spLocks noGrp="1"/>
          </p:cNvSpPr>
          <p:nvPr>
            <p:ph type="subTitle" idx="1"/>
          </p:nvPr>
        </p:nvSpPr>
        <p:spPr bwMode="invGray">
          <a:xfrm>
            <a:off x="1281953" y="2925366"/>
            <a:ext cx="5880847" cy="300082"/>
          </a:xfrm>
          <a:prstGeom prst="rect">
            <a:avLst/>
          </a:prstGeom>
        </p:spPr>
        <p:txBody>
          <a:bodyPr>
            <a:spAutoFit/>
          </a:bodyPr>
          <a:lstStyle>
            <a:lvl1pPr marL="0" indent="0">
              <a:buFontTx/>
              <a:buNone/>
              <a:defRPr sz="1350" b="0" smtClean="0">
                <a:solidFill>
                  <a:schemeClr val="bg1"/>
                </a:solidFill>
                <a:latin typeface="Arial" charset="0"/>
              </a:defRPr>
            </a:lvl1pPr>
          </a:lstStyle>
          <a:p>
            <a:r>
              <a:rPr lang="en-US"/>
              <a:t>Click to edit Master subtitle style</a:t>
            </a:r>
            <a:endParaRPr lang="en-US" dirty="0"/>
          </a:p>
        </p:txBody>
      </p:sp>
      <p:sp>
        <p:nvSpPr>
          <p:cNvPr id="305156" name="Rectangle 5"/>
          <p:cNvSpPr>
            <a:spLocks noGrp="1" noChangeArrowheads="1"/>
          </p:cNvSpPr>
          <p:nvPr>
            <p:ph type="ctrTitle"/>
          </p:nvPr>
        </p:nvSpPr>
        <p:spPr bwMode="invGray">
          <a:xfrm>
            <a:off x="1281953" y="1714500"/>
            <a:ext cx="5880847" cy="923330"/>
          </a:xfrm>
          <a:prstGeom prst="rect">
            <a:avLst/>
          </a:prstGeom>
        </p:spPr>
        <p:txBody>
          <a:bodyPr anchor="b">
            <a:noAutofit/>
          </a:bodyPr>
          <a:lstStyle>
            <a:lvl1pPr>
              <a:defRPr sz="3000" smtClean="0">
                <a:latin typeface="Arial" charset="0"/>
              </a:defRPr>
            </a:lvl1pPr>
          </a:lstStyle>
          <a:p>
            <a:r>
              <a:rPr lang="en-US"/>
              <a:t>Click to edit Master title style</a:t>
            </a:r>
            <a:endParaRPr lang="en-US" dirty="0"/>
          </a:p>
        </p:txBody>
      </p:sp>
    </p:spTree>
    <p:extLst>
      <p:ext uri="{BB962C8B-B14F-4D97-AF65-F5344CB8AC3E}">
        <p14:creationId xmlns:p14="http://schemas.microsoft.com/office/powerpoint/2010/main" val="2533796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0" y="57151"/>
            <a:ext cx="9144000" cy="285749"/>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1777737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1"/>
          <p:cNvSpPr>
            <a:spLocks noGrp="1"/>
          </p:cNvSpPr>
          <p:nvPr>
            <p:ph type="title"/>
          </p:nvPr>
        </p:nvSpPr>
        <p:spPr>
          <a:xfrm>
            <a:off x="0" y="57151"/>
            <a:ext cx="9144000" cy="285749"/>
          </a:xfrm>
          <a:prstGeom prst="rect">
            <a:avLst/>
          </a:prstGeom>
        </p:spPr>
        <p:txBody>
          <a:bodyPr/>
          <a:lstStyle/>
          <a:p>
            <a:r>
              <a:rPr lang="en-US" dirty="0"/>
              <a:t>Click to edit Master title style</a:t>
            </a:r>
          </a:p>
        </p:txBody>
      </p:sp>
      <p:sp>
        <p:nvSpPr>
          <p:cNvPr id="7" name="Text Placeholder 7"/>
          <p:cNvSpPr>
            <a:spLocks noGrp="1"/>
          </p:cNvSpPr>
          <p:nvPr>
            <p:ph type="body" sz="quarter" idx="13"/>
          </p:nvPr>
        </p:nvSpPr>
        <p:spPr>
          <a:xfrm>
            <a:off x="0" y="457200"/>
            <a:ext cx="9144000" cy="4457700"/>
          </a:xfrm>
          <a:prstGeom prst="rect">
            <a:avLst/>
          </a:prstGeom>
        </p:spPr>
        <p:txBody>
          <a:bodyPr>
            <a:normAutofit/>
          </a:bodyPr>
          <a:lstStyle>
            <a:lvl1pPr algn="l" defTabSz="685800" rtl="0" eaLnBrk="1" latinLnBrk="0" hangingPunct="1">
              <a:spcBef>
                <a:spcPct val="20000"/>
              </a:spcBef>
              <a:buFont typeface="Symbol" pitchFamily="18" charset="2"/>
              <a:buChar char="·"/>
              <a:defRPr lang="en-US" sz="1650" b="0" kern="1200" dirty="0" smtClean="0">
                <a:solidFill>
                  <a:schemeClr val="tx1"/>
                </a:solidFill>
                <a:latin typeface="Arial" pitchFamily="34" charset="0"/>
                <a:ea typeface="+mn-ea"/>
                <a:cs typeface="Arial" pitchFamily="34" charset="0"/>
              </a:defRPr>
            </a:lvl1pPr>
            <a:lvl2pPr algn="l" defTabSz="685800" rtl="0" eaLnBrk="1" latinLnBrk="0" hangingPunct="1">
              <a:spcBef>
                <a:spcPct val="20000"/>
              </a:spcBef>
              <a:buFont typeface="Wingdings" pitchFamily="2" charset="2"/>
              <a:buChar char="§"/>
              <a:defRPr lang="en-US" sz="1500" b="0" kern="1200" dirty="0" smtClean="0">
                <a:solidFill>
                  <a:schemeClr val="tx1"/>
                </a:solidFill>
                <a:latin typeface="Arial" pitchFamily="34" charset="0"/>
                <a:ea typeface="+mn-ea"/>
                <a:cs typeface="Arial" pitchFamily="34" charset="0"/>
              </a:defRPr>
            </a:lvl2pPr>
            <a:lvl3pPr algn="l" defTabSz="685800" rtl="0" eaLnBrk="1" latinLnBrk="0" hangingPunct="1">
              <a:spcBef>
                <a:spcPct val="20000"/>
              </a:spcBef>
              <a:buFont typeface="Symbol" pitchFamily="18" charset="2"/>
              <a:buChar char="-"/>
              <a:defRPr lang="en-US" sz="1350" kern="1200" dirty="0" smtClean="0">
                <a:solidFill>
                  <a:schemeClr val="tx1"/>
                </a:solidFill>
                <a:latin typeface="Arial" pitchFamily="34" charset="0"/>
                <a:ea typeface="+mn-ea"/>
                <a:cs typeface="Arial" pitchFamily="34" charset="0"/>
              </a:defRPr>
            </a:lvl3pPr>
            <a:lvl4pPr algn="l" defTabSz="685800" rtl="0" eaLnBrk="1" latinLnBrk="0" hangingPunct="1">
              <a:spcBef>
                <a:spcPct val="20000"/>
              </a:spcBef>
              <a:buFont typeface="Symbol" pitchFamily="18" charset="2"/>
              <a:buChar char="-"/>
              <a:defRPr lang="en-US" sz="1200" kern="1200" dirty="0" smtClean="0">
                <a:solidFill>
                  <a:schemeClr val="tx1"/>
                </a:solidFill>
                <a:latin typeface="Arial" pitchFamily="34" charset="0"/>
                <a:ea typeface="+mn-ea"/>
                <a:cs typeface="Arial" pitchFamily="34" charset="0"/>
              </a:defRPr>
            </a:lvl4pPr>
            <a:lvl5pPr algn="l" defTabSz="685800" rtl="0" eaLnBrk="1" latinLnBrk="0" hangingPunct="1">
              <a:spcBef>
                <a:spcPct val="20000"/>
              </a:spcBef>
              <a:buFont typeface="Symbol" pitchFamily="18" charset="2"/>
              <a:buChar char="&gt;"/>
              <a:defRPr lang="en-US" sz="1200" kern="1200" dirty="0" smtClean="0">
                <a:solidFill>
                  <a:schemeClr val="tx1"/>
                </a:solidFill>
                <a:latin typeface="Arial" pitchFamily="34" charset="0"/>
                <a:ea typeface="+mn-ea"/>
                <a:cs typeface="Arial" pitchFamily="34" charset="0"/>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013435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0" y="57151"/>
            <a:ext cx="9144000" cy="285749"/>
          </a:xfrm>
          <a:prstGeom prst="rect">
            <a:avLst/>
          </a:prstGeom>
        </p:spPr>
        <p:txBody>
          <a:bodyPr/>
          <a:lstStyle/>
          <a:p>
            <a:r>
              <a:rPr lang="en-US" dirty="0"/>
              <a:t>Click to edit Master title style</a:t>
            </a:r>
          </a:p>
        </p:txBody>
      </p:sp>
      <p:sp>
        <p:nvSpPr>
          <p:cNvPr id="8" name="Text Placeholder 7"/>
          <p:cNvSpPr>
            <a:spLocks noGrp="1"/>
          </p:cNvSpPr>
          <p:nvPr>
            <p:ph type="body" sz="quarter" idx="13"/>
          </p:nvPr>
        </p:nvSpPr>
        <p:spPr>
          <a:xfrm>
            <a:off x="0" y="457200"/>
            <a:ext cx="9144000" cy="4457700"/>
          </a:xfrm>
          <a:prstGeom prst="rect">
            <a:avLst/>
          </a:prstGeom>
        </p:spPr>
        <p:txBody>
          <a:bodyPr>
            <a:normAutofit/>
          </a:bodyPr>
          <a:lstStyle>
            <a:lvl1pPr algn="l" defTabSz="685800" rtl="0" eaLnBrk="1" latinLnBrk="0" hangingPunct="1">
              <a:spcBef>
                <a:spcPct val="20000"/>
              </a:spcBef>
              <a:buFont typeface="Symbol" pitchFamily="18" charset="2"/>
              <a:buChar char="·"/>
              <a:defRPr lang="en-US" sz="1650" b="0" kern="1200" dirty="0" smtClean="0">
                <a:solidFill>
                  <a:schemeClr val="tx1"/>
                </a:solidFill>
                <a:latin typeface="Arial" pitchFamily="34" charset="0"/>
                <a:ea typeface="+mn-ea"/>
                <a:cs typeface="Arial" pitchFamily="34" charset="0"/>
              </a:defRPr>
            </a:lvl1pPr>
            <a:lvl2pPr algn="l" defTabSz="685800" rtl="0" eaLnBrk="1" latinLnBrk="0" hangingPunct="1">
              <a:spcBef>
                <a:spcPct val="20000"/>
              </a:spcBef>
              <a:buFont typeface="Wingdings" pitchFamily="2" charset="2"/>
              <a:buChar char="§"/>
              <a:defRPr lang="en-US" sz="1500" b="0" kern="1200" dirty="0" smtClean="0">
                <a:solidFill>
                  <a:schemeClr val="tx1"/>
                </a:solidFill>
                <a:latin typeface="Arial" pitchFamily="34" charset="0"/>
                <a:ea typeface="+mn-ea"/>
                <a:cs typeface="Arial" pitchFamily="34" charset="0"/>
              </a:defRPr>
            </a:lvl2pPr>
            <a:lvl3pPr algn="l" defTabSz="685800" rtl="0" eaLnBrk="1" latinLnBrk="0" hangingPunct="1">
              <a:spcBef>
                <a:spcPct val="20000"/>
              </a:spcBef>
              <a:buFont typeface="Symbol" pitchFamily="18" charset="2"/>
              <a:buChar char="-"/>
              <a:defRPr lang="en-US" sz="1350" kern="1200" dirty="0" smtClean="0">
                <a:solidFill>
                  <a:schemeClr val="tx1"/>
                </a:solidFill>
                <a:latin typeface="Arial" pitchFamily="34" charset="0"/>
                <a:ea typeface="+mn-ea"/>
                <a:cs typeface="Arial" pitchFamily="34" charset="0"/>
              </a:defRPr>
            </a:lvl3pPr>
            <a:lvl4pPr algn="l" defTabSz="685800" rtl="0" eaLnBrk="1" latinLnBrk="0" hangingPunct="1">
              <a:spcBef>
                <a:spcPct val="20000"/>
              </a:spcBef>
              <a:buFont typeface="Symbol" pitchFamily="18" charset="2"/>
              <a:buChar char="-"/>
              <a:defRPr lang="en-US" sz="1200" kern="1200" dirty="0" smtClean="0">
                <a:solidFill>
                  <a:schemeClr val="tx1"/>
                </a:solidFill>
                <a:latin typeface="Arial" pitchFamily="34" charset="0"/>
                <a:ea typeface="+mn-ea"/>
                <a:cs typeface="Arial" pitchFamily="34" charset="0"/>
              </a:defRPr>
            </a:lvl4pPr>
            <a:lvl5pPr algn="l" defTabSz="685800" rtl="0" eaLnBrk="1" latinLnBrk="0" hangingPunct="1">
              <a:spcBef>
                <a:spcPct val="20000"/>
              </a:spcBef>
              <a:buFont typeface="Symbol" pitchFamily="18" charset="2"/>
              <a:buChar char="&gt;"/>
              <a:defRPr lang="en-US" sz="1200" kern="1200" dirty="0" smtClean="0">
                <a:solidFill>
                  <a:schemeClr val="tx1"/>
                </a:solidFill>
                <a:latin typeface="Arial" pitchFamily="34" charset="0"/>
                <a:ea typeface="+mn-ea"/>
                <a:cs typeface="Arial" pitchFamily="34" charset="0"/>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28131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 y="457200"/>
            <a:ext cx="4505325" cy="4457700"/>
          </a:xfrm>
          <a:prstGeom prst="rect">
            <a:avLst/>
          </a:prstGeom>
        </p:spPr>
        <p:txBody>
          <a:bodyPr/>
          <a:lstStyle>
            <a:lvl1pPr>
              <a:defRPr sz="1650" b="0" i="0" baseline="0"/>
            </a:lvl1pPr>
            <a:lvl2pPr>
              <a:defRPr sz="1500" baseline="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725" y="457200"/>
            <a:ext cx="4486275" cy="4457700"/>
          </a:xfrm>
          <a:prstGeom prst="rect">
            <a:avLst/>
          </a:prstGeom>
        </p:spPr>
        <p:txBody>
          <a:bodyPr/>
          <a:lstStyle>
            <a:lvl1pPr>
              <a:defRPr sz="1650" b="0" i="0" baseline="0"/>
            </a:lvl1pPr>
            <a:lvl2pPr>
              <a:defRPr sz="1500" baseline="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1"/>
          <p:cNvSpPr>
            <a:spLocks noGrp="1"/>
          </p:cNvSpPr>
          <p:nvPr>
            <p:ph type="title"/>
          </p:nvPr>
        </p:nvSpPr>
        <p:spPr>
          <a:xfrm>
            <a:off x="0" y="57151"/>
            <a:ext cx="9144000" cy="285749"/>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336418934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2.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4">
            <a:extLst>
              <a:ext uri="{FF2B5EF4-FFF2-40B4-BE49-F238E27FC236}">
                <a16:creationId xmlns="" xmlns:a16="http://schemas.microsoft.com/office/drawing/2014/main" id="{E577F862-71A7-45E0-BA08-C4E76014BDF4}"/>
              </a:ext>
            </a:extLst>
          </p:cNvPr>
          <p:cNvSpPr>
            <a:spLocks noChangeArrowheads="1"/>
          </p:cNvSpPr>
          <p:nvPr/>
        </p:nvSpPr>
        <p:spPr bwMode="auto">
          <a:xfrm>
            <a:off x="0" y="1"/>
            <a:ext cx="9144000" cy="375047"/>
          </a:xfrm>
          <a:prstGeom prst="rect">
            <a:avLst/>
          </a:prstGeom>
          <a:solidFill>
            <a:srgbClr val="4B008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fontAlgn="base">
              <a:spcBef>
                <a:spcPct val="0"/>
              </a:spcBef>
              <a:spcAft>
                <a:spcPct val="0"/>
              </a:spcAft>
              <a:defRPr/>
            </a:pPr>
            <a:endParaRPr lang="en-US" altLang="en-US" sz="1350">
              <a:solidFill>
                <a:srgbClr val="FFFFFF"/>
              </a:solidFill>
              <a:latin typeface="Calibri" panose="020F0502020204030204" pitchFamily="34" charset="0"/>
            </a:endParaRPr>
          </a:p>
        </p:txBody>
      </p:sp>
      <p:sp>
        <p:nvSpPr>
          <p:cNvPr id="1027" name="Rectangle 27">
            <a:extLst>
              <a:ext uri="{FF2B5EF4-FFF2-40B4-BE49-F238E27FC236}">
                <a16:creationId xmlns="" xmlns:a16="http://schemas.microsoft.com/office/drawing/2014/main" id="{A76AF7C1-A811-491E-AC48-AE5189A2C836}"/>
              </a:ext>
            </a:extLst>
          </p:cNvPr>
          <p:cNvSpPr>
            <a:spLocks noChangeArrowheads="1"/>
          </p:cNvSpPr>
          <p:nvPr/>
        </p:nvSpPr>
        <p:spPr bwMode="auto">
          <a:xfrm flipV="1">
            <a:off x="0" y="4929188"/>
            <a:ext cx="9144000" cy="228600"/>
          </a:xfrm>
          <a:prstGeom prst="rect">
            <a:avLst/>
          </a:prstGeom>
          <a:solidFill>
            <a:srgbClr val="BEBEBE"/>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rot="1080000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fontAlgn="base">
              <a:spcBef>
                <a:spcPct val="0"/>
              </a:spcBef>
              <a:spcAft>
                <a:spcPct val="0"/>
              </a:spcAft>
              <a:defRPr/>
            </a:pPr>
            <a:endParaRPr lang="en-US" altLang="en-US" sz="1350">
              <a:solidFill>
                <a:srgbClr val="FFFFFF"/>
              </a:solidFill>
              <a:latin typeface="Calibri" panose="020F0502020204030204" pitchFamily="34" charset="0"/>
            </a:endParaRPr>
          </a:p>
        </p:txBody>
      </p:sp>
      <p:sp>
        <p:nvSpPr>
          <p:cNvPr id="1043" name="Slide Number Placeholder 5">
            <a:extLst>
              <a:ext uri="{FF2B5EF4-FFF2-40B4-BE49-F238E27FC236}">
                <a16:creationId xmlns="" xmlns:a16="http://schemas.microsoft.com/office/drawing/2014/main" id="{4BB7DD49-C931-4DDF-A71C-05C7A9760019}"/>
              </a:ext>
            </a:extLst>
          </p:cNvPr>
          <p:cNvSpPr txBox="1">
            <a:spLocks/>
          </p:cNvSpPr>
          <p:nvPr/>
        </p:nvSpPr>
        <p:spPr bwMode="auto">
          <a:xfrm>
            <a:off x="8715376" y="4929188"/>
            <a:ext cx="428625" cy="220266"/>
          </a:xfrm>
          <a:prstGeom prst="rect">
            <a:avLst/>
          </a:prstGeom>
          <a:noFill/>
          <a:ln w="9525">
            <a:noFill/>
            <a:miter lim="800000"/>
            <a:headEnd/>
            <a:tailEnd/>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fontAlgn="base" hangingPunct="1">
              <a:spcBef>
                <a:spcPct val="0"/>
              </a:spcBef>
              <a:spcAft>
                <a:spcPct val="0"/>
              </a:spcAft>
              <a:defRPr/>
            </a:pPr>
            <a:fld id="{60FE9B0B-8CCA-4CEA-8CAE-947EBF1B63DC}" type="slidenum">
              <a:rPr lang="en-US" altLang="en-US" sz="600" smtClean="0">
                <a:solidFill>
                  <a:prstClr val="black"/>
                </a:solidFill>
              </a:rPr>
              <a:pPr algn="r" eaLnBrk="1" fontAlgn="base" hangingPunct="1">
                <a:spcBef>
                  <a:spcPct val="0"/>
                </a:spcBef>
                <a:spcAft>
                  <a:spcPct val="0"/>
                </a:spcAft>
                <a:defRPr/>
              </a:pPr>
              <a:t>‹#›</a:t>
            </a:fld>
            <a:endParaRPr lang="en-US" altLang="en-US" sz="600">
              <a:solidFill>
                <a:prstClr val="black"/>
              </a:solidFill>
            </a:endParaRPr>
          </a:p>
        </p:txBody>
      </p:sp>
    </p:spTree>
    <p:extLst>
      <p:ext uri="{BB962C8B-B14F-4D97-AF65-F5344CB8AC3E}">
        <p14:creationId xmlns:p14="http://schemas.microsoft.com/office/powerpoint/2010/main" val="1755911992"/>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Lst>
  <p:timing>
    <p:tnLst>
      <p:par>
        <p:cTn id="1" dur="indefinite" restart="never" nodeType="tmRoot"/>
      </p:par>
    </p:tnLst>
  </p:timing>
  <p:hf sldNum="0" hdr="0" ftr="0" dt="0"/>
  <p:txStyles>
    <p:titleStyle>
      <a:lvl1pPr algn="l" rtl="0" eaLnBrk="0" fontAlgn="base" hangingPunct="0">
        <a:spcBef>
          <a:spcPct val="0"/>
        </a:spcBef>
        <a:spcAft>
          <a:spcPct val="0"/>
        </a:spcAft>
        <a:defRPr sz="1650" b="1" kern="1200">
          <a:solidFill>
            <a:schemeClr val="bg1"/>
          </a:solidFill>
          <a:latin typeface="Arial" pitchFamily="34" charset="0"/>
          <a:ea typeface="+mj-ea"/>
          <a:cs typeface="+mj-cs"/>
        </a:defRPr>
      </a:lvl1pPr>
      <a:lvl2pPr algn="l" rtl="0" eaLnBrk="0" fontAlgn="base" hangingPunct="0">
        <a:spcBef>
          <a:spcPct val="0"/>
        </a:spcBef>
        <a:spcAft>
          <a:spcPct val="0"/>
        </a:spcAft>
        <a:defRPr sz="1650" b="1">
          <a:solidFill>
            <a:schemeClr val="bg1"/>
          </a:solidFill>
          <a:latin typeface="Arial" charset="0"/>
        </a:defRPr>
      </a:lvl2pPr>
      <a:lvl3pPr algn="l" rtl="0" eaLnBrk="0" fontAlgn="base" hangingPunct="0">
        <a:spcBef>
          <a:spcPct val="0"/>
        </a:spcBef>
        <a:spcAft>
          <a:spcPct val="0"/>
        </a:spcAft>
        <a:defRPr sz="1650" b="1">
          <a:solidFill>
            <a:schemeClr val="bg1"/>
          </a:solidFill>
          <a:latin typeface="Arial" charset="0"/>
        </a:defRPr>
      </a:lvl3pPr>
      <a:lvl4pPr algn="l" rtl="0" eaLnBrk="0" fontAlgn="base" hangingPunct="0">
        <a:spcBef>
          <a:spcPct val="0"/>
        </a:spcBef>
        <a:spcAft>
          <a:spcPct val="0"/>
        </a:spcAft>
        <a:defRPr sz="1650" b="1">
          <a:solidFill>
            <a:schemeClr val="bg1"/>
          </a:solidFill>
          <a:latin typeface="Arial" charset="0"/>
        </a:defRPr>
      </a:lvl4pPr>
      <a:lvl5pPr algn="l" rtl="0" eaLnBrk="0" fontAlgn="base" hangingPunct="0">
        <a:spcBef>
          <a:spcPct val="0"/>
        </a:spcBef>
        <a:spcAft>
          <a:spcPct val="0"/>
        </a:spcAft>
        <a:defRPr sz="1650" b="1">
          <a:solidFill>
            <a:schemeClr val="bg1"/>
          </a:solidFill>
          <a:latin typeface="Arial" charset="0"/>
        </a:defRPr>
      </a:lvl5pPr>
      <a:lvl6pPr marL="342900" algn="ctr" rtl="0" eaLnBrk="1" fontAlgn="base" hangingPunct="1">
        <a:spcBef>
          <a:spcPct val="0"/>
        </a:spcBef>
        <a:spcAft>
          <a:spcPct val="0"/>
        </a:spcAft>
        <a:defRPr sz="3300">
          <a:solidFill>
            <a:schemeClr val="tx1"/>
          </a:solidFill>
          <a:latin typeface="Calibri" pitchFamily="34" charset="0"/>
        </a:defRPr>
      </a:lvl6pPr>
      <a:lvl7pPr marL="685800" algn="ctr" rtl="0" eaLnBrk="1" fontAlgn="base" hangingPunct="1">
        <a:spcBef>
          <a:spcPct val="0"/>
        </a:spcBef>
        <a:spcAft>
          <a:spcPct val="0"/>
        </a:spcAft>
        <a:defRPr sz="3300">
          <a:solidFill>
            <a:schemeClr val="tx1"/>
          </a:solidFill>
          <a:latin typeface="Calibri" pitchFamily="34" charset="0"/>
        </a:defRPr>
      </a:lvl7pPr>
      <a:lvl8pPr marL="1028700" algn="ctr" rtl="0" eaLnBrk="1" fontAlgn="base" hangingPunct="1">
        <a:spcBef>
          <a:spcPct val="0"/>
        </a:spcBef>
        <a:spcAft>
          <a:spcPct val="0"/>
        </a:spcAft>
        <a:defRPr sz="3300">
          <a:solidFill>
            <a:schemeClr val="tx1"/>
          </a:solidFill>
          <a:latin typeface="Calibri" pitchFamily="34" charset="0"/>
        </a:defRPr>
      </a:lvl8pPr>
      <a:lvl9pPr marL="1371600" algn="ctr" rtl="0" eaLnBrk="1" fontAlgn="base" hangingPunct="1">
        <a:spcBef>
          <a:spcPct val="0"/>
        </a:spcBef>
        <a:spcAft>
          <a:spcPct val="0"/>
        </a:spcAft>
        <a:defRPr sz="3300">
          <a:solidFill>
            <a:schemeClr val="tx1"/>
          </a:solidFill>
          <a:latin typeface="Calibri" pitchFamily="34" charset="0"/>
        </a:defRPr>
      </a:lvl9pPr>
    </p:titleStyle>
    <p:bodyStyle>
      <a:lvl1pPr marL="171450" indent="-171450" algn="l" rtl="0" eaLnBrk="0" fontAlgn="base" hangingPunct="0">
        <a:spcBef>
          <a:spcPct val="20000"/>
        </a:spcBef>
        <a:spcAft>
          <a:spcPct val="0"/>
        </a:spcAft>
        <a:buFont typeface="Arial" panose="020B0604020202020204" pitchFamily="34" charset="0"/>
        <a:buChar char="•"/>
        <a:defRPr sz="2400" b="1" kern="1200">
          <a:solidFill>
            <a:schemeClr val="tx1"/>
          </a:solidFill>
          <a:latin typeface="Arial" pitchFamily="34" charset="0"/>
          <a:ea typeface="+mn-ea"/>
          <a:cs typeface="+mn-cs"/>
        </a:defRPr>
      </a:lvl1pPr>
      <a:lvl2pPr marL="342900" indent="-171450" algn="l" rtl="0" eaLnBrk="0" fontAlgn="base" hangingPunct="0">
        <a:spcBef>
          <a:spcPct val="20000"/>
        </a:spcBef>
        <a:spcAft>
          <a:spcPct val="0"/>
        </a:spcAft>
        <a:buFont typeface="Arial" panose="020B0604020202020204" pitchFamily="34" charset="0"/>
        <a:buChar char="–"/>
        <a:defRPr sz="2100" kern="1200">
          <a:solidFill>
            <a:schemeClr val="tx1"/>
          </a:solidFill>
          <a:latin typeface="Arial" pitchFamily="34" charset="0"/>
          <a:ea typeface="+mn-ea"/>
          <a:cs typeface="+mn-cs"/>
        </a:defRPr>
      </a:lvl2pPr>
      <a:lvl3pPr marL="5143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Arial" pitchFamily="34" charset="0"/>
          <a:ea typeface="+mn-ea"/>
          <a:cs typeface="+mn-cs"/>
        </a:defRPr>
      </a:lvl3pPr>
      <a:lvl4pPr marL="675085" indent="-159544" algn="l" rtl="0" eaLnBrk="0" fontAlgn="base" hangingPunct="0">
        <a:spcBef>
          <a:spcPct val="20000"/>
        </a:spcBef>
        <a:spcAft>
          <a:spcPct val="0"/>
        </a:spcAft>
        <a:buFont typeface="Arial" panose="020B0604020202020204" pitchFamily="34" charset="0"/>
        <a:buChar char="–"/>
        <a:defRPr sz="1500" kern="1200">
          <a:solidFill>
            <a:schemeClr val="tx1"/>
          </a:solidFill>
          <a:latin typeface="Arial" pitchFamily="34" charset="0"/>
          <a:ea typeface="+mn-ea"/>
          <a:cs typeface="+mn-cs"/>
        </a:defRPr>
      </a:lvl4pPr>
      <a:lvl5pPr marL="859631" indent="-183356" algn="l" rtl="0" eaLnBrk="0" fontAlgn="base" hangingPunct="0">
        <a:spcBef>
          <a:spcPct val="20000"/>
        </a:spcBef>
        <a:spcAft>
          <a:spcPct val="0"/>
        </a:spcAft>
        <a:buFont typeface="Arial" panose="020B0604020202020204" pitchFamily="34" charset="0"/>
        <a:buChar char="»"/>
        <a:defRPr sz="1500" kern="1200">
          <a:solidFill>
            <a:schemeClr val="tx1"/>
          </a:solidFill>
          <a:latin typeface="Arial"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latin typeface="Times New Roman" panose="02020603050405020304" pitchFamily="18" charset="0"/>
                <a:cs typeface="Times New Roman" panose="02020603050405020304" pitchFamily="18" charset="0"/>
              </a:rPr>
              <a:t>Universal Human Values</a:t>
            </a:r>
            <a:br>
              <a:rPr lang="en-US" b="1" dirty="0" smtClean="0">
                <a:latin typeface="Times New Roman" panose="02020603050405020304" pitchFamily="18" charset="0"/>
                <a:cs typeface="Times New Roman" panose="02020603050405020304" pitchFamily="18" charset="0"/>
              </a:rPr>
            </a:br>
            <a:r>
              <a:rPr lang="en-US" b="1" dirty="0" smtClean="0">
                <a:latin typeface="Times New Roman" panose="02020603050405020304" pitchFamily="18" charset="0"/>
                <a:cs typeface="Times New Roman" panose="02020603050405020304" pitchFamily="18" charset="0"/>
              </a:rPr>
              <a:t>HMCO4060T</a:t>
            </a:r>
            <a:endParaRPr lang="en-IN"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p:txBody>
          <a:bodyPr>
            <a:normAutofit lnSpcReduction="10000"/>
          </a:bodyPr>
          <a:lstStyle/>
          <a:p>
            <a:endParaRPr lang="en-US" dirty="0" smtClean="0"/>
          </a:p>
          <a:p>
            <a:endParaRPr lang="en-US" dirty="0"/>
          </a:p>
          <a:p>
            <a:endParaRPr lang="en-US" dirty="0" smtClean="0"/>
          </a:p>
          <a:p>
            <a:r>
              <a:rPr lang="en-US" dirty="0"/>
              <a:t> </a:t>
            </a:r>
            <a:r>
              <a:rPr lang="en-US" dirty="0" smtClean="0"/>
              <a:t>                                    </a:t>
            </a:r>
            <a:endParaRPr lang="en-IN" dirty="0"/>
          </a:p>
        </p:txBody>
      </p:sp>
    </p:spTree>
    <p:extLst>
      <p:ext uri="{BB962C8B-B14F-4D97-AF65-F5344CB8AC3E}">
        <p14:creationId xmlns:p14="http://schemas.microsoft.com/office/powerpoint/2010/main" val="31953785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7420" y="464024"/>
            <a:ext cx="8830101" cy="1477328"/>
          </a:xfrm>
          <a:prstGeom prst="rect">
            <a:avLst/>
          </a:prstGeom>
        </p:spPr>
        <p:txBody>
          <a:bodyPr wrap="square">
            <a:spAutoFit/>
          </a:bodyPr>
          <a:lstStyle/>
          <a:p>
            <a:pPr algn="just">
              <a:lnSpc>
                <a:spcPct val="150000"/>
              </a:lnSpc>
            </a:pPr>
            <a:r>
              <a:rPr lang="en-GB" sz="2400" b="1" dirty="0"/>
              <a:t>Text Books:</a:t>
            </a:r>
          </a:p>
          <a:p>
            <a:pPr algn="just">
              <a:lnSpc>
                <a:spcPct val="150000"/>
              </a:lnSpc>
            </a:pPr>
            <a:r>
              <a:rPr lang="en-IN" dirty="0" smtClean="0"/>
              <a:t>Human </a:t>
            </a:r>
            <a:r>
              <a:rPr lang="en-IN" dirty="0"/>
              <a:t>Values and Professional Ethics, R. R. Gaur, R. </a:t>
            </a:r>
            <a:r>
              <a:rPr lang="en-IN" dirty="0" err="1"/>
              <a:t>Sangal</a:t>
            </a:r>
            <a:r>
              <a:rPr lang="en-IN" dirty="0"/>
              <a:t>, G. P. </a:t>
            </a:r>
            <a:r>
              <a:rPr lang="en-IN" dirty="0" err="1"/>
              <a:t>Bagaria</a:t>
            </a:r>
            <a:r>
              <a:rPr lang="en-IN" dirty="0"/>
              <a:t>, Excel Books</a:t>
            </a:r>
            <a:r>
              <a:rPr lang="en-IN" dirty="0" smtClean="0"/>
              <a:t>, </a:t>
            </a:r>
            <a:r>
              <a:rPr lang="en-GB" dirty="0" smtClean="0"/>
              <a:t>New </a:t>
            </a:r>
            <a:r>
              <a:rPr lang="en-GB" dirty="0"/>
              <a:t>Delhi, 2010.</a:t>
            </a:r>
          </a:p>
        </p:txBody>
      </p:sp>
    </p:spTree>
    <p:extLst>
      <p:ext uri="{BB962C8B-B14F-4D97-AF65-F5344CB8AC3E}">
        <p14:creationId xmlns:p14="http://schemas.microsoft.com/office/powerpoint/2010/main" val="25901508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27243" y="645145"/>
            <a:ext cx="6858000" cy="596610"/>
          </a:xfrm>
        </p:spPr>
        <p:txBody>
          <a:bodyPr/>
          <a:lstStyle/>
          <a:p>
            <a:pPr algn="l"/>
            <a:r>
              <a:rPr lang="en-US" sz="2400" b="1" dirty="0"/>
              <a:t>Reference Books:</a:t>
            </a:r>
            <a:r>
              <a:rPr lang="en-US" sz="2400" dirty="0"/>
              <a:t/>
            </a:r>
            <a:br>
              <a:rPr lang="en-US" sz="2400" dirty="0"/>
            </a:br>
            <a:endParaRPr lang="en-US" sz="2400" dirty="0"/>
          </a:p>
        </p:txBody>
      </p:sp>
      <p:sp>
        <p:nvSpPr>
          <p:cNvPr id="3" name="Subtitle 2"/>
          <p:cNvSpPr>
            <a:spLocks noGrp="1"/>
          </p:cNvSpPr>
          <p:nvPr>
            <p:ph type="subTitle" idx="1"/>
          </p:nvPr>
        </p:nvSpPr>
        <p:spPr>
          <a:xfrm>
            <a:off x="773131" y="1468629"/>
            <a:ext cx="6858000" cy="4325995"/>
          </a:xfrm>
        </p:spPr>
        <p:txBody>
          <a:bodyPr/>
          <a:lstStyle/>
          <a:p>
            <a:pPr algn="l"/>
            <a:r>
              <a:rPr lang="en-US" dirty="0" smtClean="0"/>
              <a:t>1</a:t>
            </a:r>
            <a:r>
              <a:rPr lang="en-US" dirty="0"/>
              <a:t>. A </a:t>
            </a:r>
            <a:r>
              <a:rPr lang="en-US" dirty="0" err="1"/>
              <a:t>Nagaraj</a:t>
            </a:r>
            <a:r>
              <a:rPr lang="en-US" dirty="0"/>
              <a:t>, “</a:t>
            </a:r>
            <a:r>
              <a:rPr lang="en-US" dirty="0" err="1"/>
              <a:t>Jeevan</a:t>
            </a:r>
            <a:r>
              <a:rPr lang="en-US" dirty="0"/>
              <a:t> </a:t>
            </a:r>
            <a:r>
              <a:rPr lang="en-US" dirty="0" err="1"/>
              <a:t>Vidya</a:t>
            </a:r>
            <a:r>
              <a:rPr lang="en-US" dirty="0"/>
              <a:t>: </a:t>
            </a:r>
            <a:r>
              <a:rPr lang="en-US" dirty="0" err="1"/>
              <a:t>EkParichaya</a:t>
            </a:r>
            <a:r>
              <a:rPr lang="en-US" dirty="0"/>
              <a:t>”, </a:t>
            </a:r>
            <a:r>
              <a:rPr lang="en-US" dirty="0" err="1"/>
              <a:t>Jeevan</a:t>
            </a:r>
            <a:r>
              <a:rPr lang="en-US" dirty="0"/>
              <a:t> </a:t>
            </a:r>
            <a:r>
              <a:rPr lang="en-US" dirty="0" err="1"/>
              <a:t>Vidya</a:t>
            </a:r>
            <a:r>
              <a:rPr lang="en-US" dirty="0"/>
              <a:t> </a:t>
            </a:r>
            <a:r>
              <a:rPr lang="en-US" dirty="0" err="1"/>
              <a:t>Prakashan</a:t>
            </a:r>
            <a:r>
              <a:rPr lang="en-US" dirty="0"/>
              <a:t>, </a:t>
            </a:r>
            <a:r>
              <a:rPr lang="en-US" dirty="0" err="1"/>
              <a:t>Amarkantak</a:t>
            </a:r>
            <a:r>
              <a:rPr lang="en-US" dirty="0"/>
              <a:t>, 1999.</a:t>
            </a:r>
          </a:p>
          <a:p>
            <a:pPr algn="l"/>
            <a:r>
              <a:rPr lang="en-US" dirty="0"/>
              <a:t>2. A.N. </a:t>
            </a:r>
            <a:r>
              <a:rPr lang="en-US" dirty="0" err="1"/>
              <a:t>Tripathi</a:t>
            </a:r>
            <a:r>
              <a:rPr lang="en-US" dirty="0"/>
              <a:t>, “Human Values”, New Age International Publishers, New Delhi, </a:t>
            </a:r>
            <a:r>
              <a:rPr lang="en-US" dirty="0" smtClean="0"/>
              <a:t>2004.</a:t>
            </a:r>
          </a:p>
          <a:p>
            <a:pPr algn="l"/>
            <a:r>
              <a:rPr lang="en-US" dirty="0" smtClean="0"/>
              <a:t>3</a:t>
            </a:r>
            <a:r>
              <a:rPr lang="en-US" dirty="0"/>
              <a:t>. “The Story of Stuff” (Book).</a:t>
            </a:r>
          </a:p>
          <a:p>
            <a:pPr algn="l"/>
            <a:r>
              <a:rPr lang="en-US" dirty="0"/>
              <a:t>4. Mohandas </a:t>
            </a:r>
            <a:r>
              <a:rPr lang="en-US" dirty="0" err="1"/>
              <a:t>Karamchand</a:t>
            </a:r>
            <a:r>
              <a:rPr lang="en-US" dirty="0"/>
              <a:t> Gandhi, “The Story of My Experiments with Truth”.</a:t>
            </a:r>
          </a:p>
          <a:p>
            <a:pPr algn="l"/>
            <a:r>
              <a:rPr lang="en-US" dirty="0"/>
              <a:t>5. E. F. Schumacher, “Small is Beautiful”.</a:t>
            </a:r>
          </a:p>
          <a:p>
            <a:pPr algn="l"/>
            <a:r>
              <a:rPr lang="en-US" dirty="0"/>
              <a:t>6. Cecile Andrews, “Slow is Beautiful”.</a:t>
            </a:r>
          </a:p>
          <a:p>
            <a:pPr algn="l"/>
            <a:r>
              <a:rPr lang="en-US" dirty="0"/>
              <a:t>7. J. C. </a:t>
            </a:r>
            <a:r>
              <a:rPr lang="en-US" dirty="0" err="1"/>
              <a:t>Kumarappa</a:t>
            </a:r>
            <a:r>
              <a:rPr lang="en-US" dirty="0"/>
              <a:t>, “Economy of Permanence”.</a:t>
            </a:r>
          </a:p>
        </p:txBody>
      </p:sp>
    </p:spTree>
    <p:extLst>
      <p:ext uri="{BB962C8B-B14F-4D97-AF65-F5344CB8AC3E}">
        <p14:creationId xmlns:p14="http://schemas.microsoft.com/office/powerpoint/2010/main" val="21326730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75872" y="606175"/>
            <a:ext cx="6858000" cy="328773"/>
          </a:xfrm>
        </p:spPr>
        <p:txBody>
          <a:bodyPr/>
          <a:lstStyle/>
          <a:p>
            <a:r>
              <a:rPr lang="en-US" sz="2800" b="1" dirty="0"/>
              <a:t>Evaluation Scheme</a:t>
            </a:r>
            <a:r>
              <a:rPr lang="en-US" sz="2800" dirty="0"/>
              <a:t/>
            </a:r>
            <a:br>
              <a:rPr lang="en-US" sz="2800" dirty="0"/>
            </a:br>
            <a:endParaRPr lang="en-US" sz="2800" dirty="0"/>
          </a:p>
        </p:txBody>
      </p:sp>
      <p:sp>
        <p:nvSpPr>
          <p:cNvPr id="3" name="Subtitle 2"/>
          <p:cNvSpPr>
            <a:spLocks noGrp="1"/>
          </p:cNvSpPr>
          <p:nvPr>
            <p:ph type="subTitle" idx="1"/>
          </p:nvPr>
        </p:nvSpPr>
        <p:spPr>
          <a:xfrm>
            <a:off x="875872" y="441213"/>
            <a:ext cx="6858000" cy="1241822"/>
          </a:xfrm>
        </p:spPr>
        <p:txBody>
          <a:bodyPr/>
          <a:lstStyle/>
          <a:p>
            <a:r>
              <a:rPr lang="en-US" b="1" dirty="0"/>
              <a:t>Theory :</a:t>
            </a:r>
          </a:p>
          <a:p>
            <a:endParaRPr lang="en-US" b="1" dirty="0"/>
          </a:p>
          <a:p>
            <a:pPr algn="just"/>
            <a:r>
              <a:rPr lang="en-US" b="1" dirty="0"/>
              <a:t>Continuous Assessment (A):</a:t>
            </a:r>
          </a:p>
          <a:p>
            <a:pPr algn="just"/>
            <a:r>
              <a:rPr lang="en-US" dirty="0"/>
              <a:t>Subject teacher will declare Teacher Assessment criteria at the start of semester.</a:t>
            </a:r>
          </a:p>
          <a:p>
            <a:pPr algn="just"/>
            <a:r>
              <a:rPr lang="en-US" b="1" dirty="0" smtClean="0"/>
              <a:t>Continuous </a:t>
            </a:r>
            <a:r>
              <a:rPr lang="en-US" b="1" dirty="0"/>
              <a:t>Assessment (B</a:t>
            </a:r>
            <a:r>
              <a:rPr lang="en-US" dirty="0"/>
              <a:t>):</a:t>
            </a:r>
          </a:p>
          <a:p>
            <a:pPr algn="just"/>
            <a:r>
              <a:rPr lang="en-US" dirty="0"/>
              <a:t>1. Two term tests of 15 marks each will be conducted during the semester.</a:t>
            </a:r>
          </a:p>
          <a:p>
            <a:pPr algn="just"/>
            <a:r>
              <a:rPr lang="en-US" dirty="0"/>
              <a:t>2. Best of  Two scored in the tests will be considered for final grading.</a:t>
            </a:r>
          </a:p>
          <a:p>
            <a:pPr algn="just"/>
            <a:r>
              <a:rPr lang="en-US" b="1" dirty="0" smtClean="0"/>
              <a:t>End </a:t>
            </a:r>
            <a:r>
              <a:rPr lang="en-US" b="1" dirty="0"/>
              <a:t>Semester Examination (C):</a:t>
            </a:r>
          </a:p>
          <a:p>
            <a:pPr algn="just"/>
            <a:r>
              <a:rPr lang="en-US" dirty="0"/>
              <a:t>1. Question paper based on the entire syllabus, summing up to 65 marks.</a:t>
            </a:r>
          </a:p>
          <a:p>
            <a:pPr algn="just"/>
            <a:r>
              <a:rPr lang="en-US" dirty="0"/>
              <a:t>2. Total duration allotted for writing the paper is 3 hrs.</a:t>
            </a:r>
          </a:p>
          <a:p>
            <a:endParaRPr lang="en-US" dirty="0"/>
          </a:p>
        </p:txBody>
      </p:sp>
    </p:spTree>
    <p:extLst>
      <p:ext uri="{BB962C8B-B14F-4D97-AF65-F5344CB8AC3E}">
        <p14:creationId xmlns:p14="http://schemas.microsoft.com/office/powerpoint/2010/main" val="31672552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48989" r="-164" b="29860"/>
          <a:stretch/>
        </p:blipFill>
        <p:spPr>
          <a:xfrm>
            <a:off x="1485900" y="365761"/>
            <a:ext cx="5703570" cy="4400550"/>
          </a:xfrm>
        </p:spPr>
      </p:pic>
    </p:spTree>
    <p:extLst>
      <p:ext uri="{BB962C8B-B14F-4D97-AF65-F5344CB8AC3E}">
        <p14:creationId xmlns:p14="http://schemas.microsoft.com/office/powerpoint/2010/main" val="18420687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t="15675" b="9722"/>
          <a:stretch/>
        </p:blipFill>
        <p:spPr>
          <a:xfrm>
            <a:off x="0" y="0"/>
            <a:ext cx="9753599" cy="5457371"/>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b="9524"/>
          <a:stretch/>
        </p:blipFill>
        <p:spPr>
          <a:xfrm>
            <a:off x="0" y="0"/>
            <a:ext cx="9753600" cy="6618514"/>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b="9722"/>
          <a:stretch/>
        </p:blipFill>
        <p:spPr>
          <a:xfrm>
            <a:off x="273132" y="154378"/>
            <a:ext cx="8812812" cy="4989121"/>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019" y="472553"/>
            <a:ext cx="8612378"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31654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7766"/>
            <a:ext cx="8816453" cy="374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77587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03" y="235069"/>
            <a:ext cx="8763142" cy="2477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741" y="2822243"/>
            <a:ext cx="8623465" cy="1940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93840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70646"/>
          </a:xfrm>
          <a:prstGeom prst="rect">
            <a:avLst/>
          </a:prstGeom>
        </p:spPr>
        <p:txBody>
          <a:bodyPr wrap="square">
            <a:spAutoFit/>
          </a:bodyPr>
          <a:lstStyle/>
          <a:p>
            <a:pPr algn="just"/>
            <a:r>
              <a:rPr lang="en-GB" sz="2000" b="1" dirty="0"/>
              <a:t>Examination </a:t>
            </a:r>
            <a:r>
              <a:rPr lang="en-GB" sz="2000" b="1" dirty="0" smtClean="0"/>
              <a:t>Scheme                            </a:t>
            </a:r>
          </a:p>
          <a:p>
            <a:pPr algn="just"/>
            <a:r>
              <a:rPr lang="en-IN" sz="2000" dirty="0" smtClean="0"/>
              <a:t>Credits </a:t>
            </a:r>
            <a:r>
              <a:rPr lang="en-IN" sz="2000" dirty="0"/>
              <a:t>: 02 </a:t>
            </a:r>
          </a:p>
          <a:p>
            <a:pPr algn="just"/>
            <a:r>
              <a:rPr lang="en-IN" dirty="0" smtClean="0"/>
              <a:t>Term </a:t>
            </a:r>
            <a:r>
              <a:rPr lang="en-IN" dirty="0"/>
              <a:t>Test : 15 Marks</a:t>
            </a:r>
          </a:p>
          <a:p>
            <a:pPr algn="just"/>
            <a:r>
              <a:rPr lang="en-IN" dirty="0" smtClean="0"/>
              <a:t>Teacher </a:t>
            </a:r>
            <a:r>
              <a:rPr lang="en-IN" dirty="0"/>
              <a:t>Assessment : 20 Marks</a:t>
            </a:r>
          </a:p>
          <a:p>
            <a:pPr algn="just"/>
            <a:r>
              <a:rPr lang="en-GB" dirty="0" smtClean="0"/>
              <a:t>End </a:t>
            </a:r>
            <a:r>
              <a:rPr lang="en-GB" dirty="0" err="1" smtClean="0"/>
              <a:t>Sem</a:t>
            </a:r>
            <a:r>
              <a:rPr lang="en-GB" dirty="0"/>
              <a:t> </a:t>
            </a:r>
            <a:r>
              <a:rPr lang="en-GB" dirty="0" smtClean="0"/>
              <a:t>Exam </a:t>
            </a:r>
            <a:r>
              <a:rPr lang="en-GB" dirty="0"/>
              <a:t>: 65 Marks</a:t>
            </a:r>
          </a:p>
          <a:p>
            <a:pPr algn="just"/>
            <a:r>
              <a:rPr lang="en-IN" dirty="0" smtClean="0"/>
              <a:t>Total </a:t>
            </a:r>
            <a:r>
              <a:rPr lang="en-IN" dirty="0"/>
              <a:t>Marks : 100 </a:t>
            </a:r>
            <a:r>
              <a:rPr lang="en-IN" dirty="0" smtClean="0"/>
              <a:t>Marks</a:t>
            </a:r>
          </a:p>
          <a:p>
            <a:pPr algn="just"/>
            <a:endParaRPr lang="en-IN" dirty="0"/>
          </a:p>
          <a:p>
            <a:pPr algn="just"/>
            <a:r>
              <a:rPr lang="en-GB" sz="2000" b="1" dirty="0"/>
              <a:t>Course Objectives:</a:t>
            </a:r>
          </a:p>
          <a:p>
            <a:pPr algn="just">
              <a:lnSpc>
                <a:spcPct val="150000"/>
              </a:lnSpc>
            </a:pPr>
            <a:r>
              <a:rPr lang="en-IN" sz="2000" dirty="0" smtClean="0"/>
              <a:t>1. Development </a:t>
            </a:r>
            <a:r>
              <a:rPr lang="en-IN" sz="2000" dirty="0"/>
              <a:t>of a holistic perspective based on self-exploration about themselves (human being</a:t>
            </a:r>
            <a:r>
              <a:rPr lang="en-IN" sz="2000" dirty="0" smtClean="0"/>
              <a:t>), </a:t>
            </a:r>
            <a:r>
              <a:rPr lang="en-GB" sz="2000" dirty="0" smtClean="0"/>
              <a:t>family</a:t>
            </a:r>
            <a:r>
              <a:rPr lang="en-GB" sz="2000" dirty="0"/>
              <a:t>, society and nature/existence.</a:t>
            </a:r>
          </a:p>
          <a:p>
            <a:pPr algn="just">
              <a:lnSpc>
                <a:spcPct val="150000"/>
              </a:lnSpc>
            </a:pPr>
            <a:r>
              <a:rPr lang="en-IN" sz="2000" dirty="0"/>
              <a:t>2. Understanding (or developing clarity) of the harmony in the human being, family, society </a:t>
            </a:r>
            <a:r>
              <a:rPr lang="en-IN" sz="2000" dirty="0" smtClean="0"/>
              <a:t>and </a:t>
            </a:r>
            <a:r>
              <a:rPr lang="en-GB" sz="2000" dirty="0" smtClean="0"/>
              <a:t>nature/existence</a:t>
            </a:r>
            <a:r>
              <a:rPr lang="en-GB" sz="2000" dirty="0"/>
              <a:t>.</a:t>
            </a:r>
          </a:p>
          <a:p>
            <a:pPr algn="just">
              <a:lnSpc>
                <a:spcPct val="150000"/>
              </a:lnSpc>
            </a:pPr>
            <a:r>
              <a:rPr lang="en-GB" sz="2000" dirty="0"/>
              <a:t>3. Strengthening of self-reflection.</a:t>
            </a:r>
          </a:p>
          <a:p>
            <a:pPr algn="just">
              <a:lnSpc>
                <a:spcPct val="150000"/>
              </a:lnSpc>
            </a:pPr>
            <a:r>
              <a:rPr lang="en-IN" sz="2000" dirty="0"/>
              <a:t>4. Development of commitment and courage to act.</a:t>
            </a:r>
            <a:endParaRPr lang="en-GB" sz="2000" dirty="0"/>
          </a:p>
        </p:txBody>
      </p:sp>
    </p:spTree>
    <p:extLst>
      <p:ext uri="{BB962C8B-B14F-4D97-AF65-F5344CB8AC3E}">
        <p14:creationId xmlns:p14="http://schemas.microsoft.com/office/powerpoint/2010/main" val="39286557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637673" y="84221"/>
            <a:ext cx="6485021" cy="4863766"/>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284" y="284612"/>
            <a:ext cx="8678056" cy="2240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284" y="2688609"/>
            <a:ext cx="8678056" cy="2292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38725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308" y="283334"/>
            <a:ext cx="8748214" cy="2446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89917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752" y="412276"/>
            <a:ext cx="8627588" cy="2194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70581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16" y="245660"/>
            <a:ext cx="8816454" cy="2838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78793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594360" y="381000"/>
            <a:ext cx="8008620" cy="461010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014" y="491319"/>
            <a:ext cx="8772566" cy="24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65325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214" y="504968"/>
            <a:ext cx="8710831" cy="3111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54169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363" y="1228299"/>
            <a:ext cx="8761863" cy="221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957596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 xmlns:a16="http://schemas.microsoft.com/office/drawing/2014/main" id="{1098D3AC-8C84-4877-AF9A-E428052EF0D3}"/>
              </a:ext>
            </a:extLst>
          </p:cNvPr>
          <p:cNvSpPr>
            <a:spLocks noChangeAspect="1"/>
          </p:cNvSpPr>
          <p:nvPr/>
        </p:nvSpPr>
        <p:spPr>
          <a:xfrm>
            <a:off x="1183482" y="400050"/>
            <a:ext cx="2759869" cy="2759869"/>
          </a:xfrm>
          <a:prstGeom prst="ellipse">
            <a:avLst/>
          </a:prstGeom>
          <a:solidFill>
            <a:srgbClr val="B7B1A9"/>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sz="1350">
              <a:solidFill>
                <a:prstClr val="white"/>
              </a:solidFill>
            </a:endParaRPr>
          </a:p>
        </p:txBody>
      </p:sp>
      <p:sp>
        <p:nvSpPr>
          <p:cNvPr id="5" name="Oval 4">
            <a:extLst>
              <a:ext uri="{FF2B5EF4-FFF2-40B4-BE49-F238E27FC236}">
                <a16:creationId xmlns="" xmlns:a16="http://schemas.microsoft.com/office/drawing/2014/main" id="{70D99009-3B05-4FDA-B936-5E20D103A62B}"/>
              </a:ext>
            </a:extLst>
          </p:cNvPr>
          <p:cNvSpPr>
            <a:spLocks noChangeAspect="1"/>
          </p:cNvSpPr>
          <p:nvPr/>
        </p:nvSpPr>
        <p:spPr>
          <a:xfrm>
            <a:off x="1828800" y="571500"/>
            <a:ext cx="2000250" cy="2000250"/>
          </a:xfrm>
          <a:prstGeom prst="ellipse">
            <a:avLst/>
          </a:prstGeom>
          <a:solidFill>
            <a:srgbClr val="F2F2F2"/>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sz="1350">
              <a:solidFill>
                <a:prstClr val="white"/>
              </a:solidFill>
            </a:endParaRPr>
          </a:p>
        </p:txBody>
      </p:sp>
      <p:sp>
        <p:nvSpPr>
          <p:cNvPr id="6" name="Oval 5">
            <a:extLst>
              <a:ext uri="{FF2B5EF4-FFF2-40B4-BE49-F238E27FC236}">
                <a16:creationId xmlns="" xmlns:a16="http://schemas.microsoft.com/office/drawing/2014/main" id="{02267F75-94B8-4C57-9581-601C0BF621A4}"/>
              </a:ext>
            </a:extLst>
          </p:cNvPr>
          <p:cNvSpPr>
            <a:spLocks noChangeAspect="1"/>
          </p:cNvSpPr>
          <p:nvPr/>
        </p:nvSpPr>
        <p:spPr>
          <a:xfrm>
            <a:off x="2200275" y="628650"/>
            <a:ext cx="1485900" cy="1485900"/>
          </a:xfrm>
          <a:prstGeom prst="ellipse">
            <a:avLst/>
          </a:prstGeom>
          <a:solidFill>
            <a:schemeClr val="bg1"/>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sz="1350">
              <a:solidFill>
                <a:prstClr val="white"/>
              </a:solidFill>
            </a:endParaRPr>
          </a:p>
        </p:txBody>
      </p:sp>
      <p:sp>
        <p:nvSpPr>
          <p:cNvPr id="7" name="Oval 6">
            <a:extLst>
              <a:ext uri="{FF2B5EF4-FFF2-40B4-BE49-F238E27FC236}">
                <a16:creationId xmlns="" xmlns:a16="http://schemas.microsoft.com/office/drawing/2014/main" id="{98B0B63A-23F4-45AA-9C2B-56E4C932C871}"/>
              </a:ext>
            </a:extLst>
          </p:cNvPr>
          <p:cNvSpPr/>
          <p:nvPr/>
        </p:nvSpPr>
        <p:spPr>
          <a:xfrm>
            <a:off x="3027760" y="883444"/>
            <a:ext cx="514350" cy="514350"/>
          </a:xfrm>
          <a:prstGeom prst="ellipse">
            <a:avLst/>
          </a:prstGeom>
          <a:solidFill>
            <a:srgbClr val="F2F2F2"/>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sz="1350">
              <a:solidFill>
                <a:prstClr val="white"/>
              </a:solidFill>
            </a:endParaRPr>
          </a:p>
        </p:txBody>
      </p:sp>
      <p:sp>
        <p:nvSpPr>
          <p:cNvPr id="14342" name="TextBox 14"/>
          <p:cNvSpPr txBox="1">
            <a:spLocks noChangeArrowheads="1"/>
          </p:cNvSpPr>
          <p:nvPr/>
        </p:nvSpPr>
        <p:spPr bwMode="auto">
          <a:xfrm>
            <a:off x="4000500" y="514350"/>
            <a:ext cx="4000500" cy="110799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IN" altLang="en-US" sz="1650" b="1">
                <a:solidFill>
                  <a:prstClr val="black"/>
                </a:solidFill>
              </a:rPr>
              <a:t>Individual</a:t>
            </a:r>
          </a:p>
          <a:p>
            <a:pPr fontAlgn="base">
              <a:spcBef>
                <a:spcPct val="0"/>
              </a:spcBef>
              <a:spcAft>
                <a:spcPct val="0"/>
              </a:spcAft>
            </a:pPr>
            <a:r>
              <a:rPr lang="en-IN" altLang="en-US" sz="1650">
                <a:solidFill>
                  <a:prstClr val="black"/>
                </a:solidFill>
              </a:rPr>
              <a:t>I have a role within myself</a:t>
            </a:r>
          </a:p>
          <a:p>
            <a:pPr fontAlgn="base">
              <a:spcBef>
                <a:spcPct val="0"/>
              </a:spcBef>
              <a:spcAft>
                <a:spcPct val="0"/>
              </a:spcAft>
            </a:pPr>
            <a:r>
              <a:rPr lang="en-IN" altLang="en-US" sz="1650">
                <a:solidFill>
                  <a:prstClr val="black"/>
                </a:solidFill>
              </a:rPr>
              <a:t>(eg. ensuring happiness in the self and health in the body)</a:t>
            </a:r>
            <a:endParaRPr lang="en-US" altLang="en-US" sz="1650">
              <a:solidFill>
                <a:prstClr val="black"/>
              </a:solidFill>
            </a:endParaRPr>
          </a:p>
        </p:txBody>
      </p:sp>
      <p:sp>
        <p:nvSpPr>
          <p:cNvPr id="14343" name="TextBox 20"/>
          <p:cNvSpPr txBox="1">
            <a:spLocks noChangeArrowheads="1"/>
          </p:cNvSpPr>
          <p:nvPr/>
        </p:nvSpPr>
        <p:spPr bwMode="auto">
          <a:xfrm>
            <a:off x="3981450" y="1714500"/>
            <a:ext cx="4000500" cy="110799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IN" altLang="en-US" sz="1650" b="1" dirty="0">
                <a:solidFill>
                  <a:prstClr val="black"/>
                </a:solidFill>
              </a:rPr>
              <a:t>Family</a:t>
            </a:r>
          </a:p>
          <a:p>
            <a:pPr fontAlgn="base">
              <a:spcBef>
                <a:spcPct val="0"/>
              </a:spcBef>
              <a:spcAft>
                <a:spcPct val="0"/>
              </a:spcAft>
            </a:pPr>
            <a:r>
              <a:rPr lang="en-IN" altLang="en-US" sz="1650" dirty="0">
                <a:solidFill>
                  <a:prstClr val="black"/>
                </a:solidFill>
              </a:rPr>
              <a:t>I have a role in my family</a:t>
            </a:r>
          </a:p>
          <a:p>
            <a:pPr fontAlgn="base">
              <a:spcBef>
                <a:spcPct val="0"/>
              </a:spcBef>
              <a:spcAft>
                <a:spcPct val="0"/>
              </a:spcAft>
            </a:pPr>
            <a:r>
              <a:rPr lang="en-IN" altLang="en-US" sz="1650" dirty="0">
                <a:solidFill>
                  <a:prstClr val="black"/>
                </a:solidFill>
              </a:rPr>
              <a:t>(</a:t>
            </a:r>
            <a:r>
              <a:rPr lang="en-IN" altLang="en-US" sz="1650" dirty="0" err="1">
                <a:solidFill>
                  <a:prstClr val="black"/>
                </a:solidFill>
              </a:rPr>
              <a:t>eg</a:t>
            </a:r>
            <a:r>
              <a:rPr lang="en-IN" altLang="en-US" sz="1650" dirty="0">
                <a:solidFill>
                  <a:prstClr val="black"/>
                </a:solidFill>
              </a:rPr>
              <a:t>. ensuring feeling of relationship and prosperity)</a:t>
            </a:r>
            <a:endParaRPr lang="en-US" altLang="en-US" sz="1650" dirty="0">
              <a:solidFill>
                <a:prstClr val="black"/>
              </a:solidFill>
            </a:endParaRPr>
          </a:p>
        </p:txBody>
      </p:sp>
      <p:sp>
        <p:nvSpPr>
          <p:cNvPr id="14344" name="TextBox 21"/>
          <p:cNvSpPr txBox="1">
            <a:spLocks noChangeArrowheads="1"/>
          </p:cNvSpPr>
          <p:nvPr/>
        </p:nvSpPr>
        <p:spPr bwMode="auto">
          <a:xfrm>
            <a:off x="3969544" y="2915841"/>
            <a:ext cx="4000500" cy="110799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IN" altLang="en-US" sz="1650" b="1">
                <a:solidFill>
                  <a:prstClr val="black"/>
                </a:solidFill>
              </a:rPr>
              <a:t>Society</a:t>
            </a:r>
          </a:p>
          <a:p>
            <a:pPr fontAlgn="base">
              <a:spcBef>
                <a:spcPct val="0"/>
              </a:spcBef>
              <a:spcAft>
                <a:spcPct val="0"/>
              </a:spcAft>
            </a:pPr>
            <a:r>
              <a:rPr lang="en-IN" altLang="en-US" sz="1650">
                <a:solidFill>
                  <a:prstClr val="black"/>
                </a:solidFill>
              </a:rPr>
              <a:t>I have a role in the society</a:t>
            </a:r>
          </a:p>
          <a:p>
            <a:pPr fontAlgn="base">
              <a:spcBef>
                <a:spcPct val="0"/>
              </a:spcBef>
              <a:spcAft>
                <a:spcPct val="0"/>
              </a:spcAft>
            </a:pPr>
            <a:r>
              <a:rPr lang="en-IN" altLang="en-US" sz="1650">
                <a:solidFill>
                  <a:prstClr val="black"/>
                </a:solidFill>
              </a:rPr>
              <a:t>(eg. to participate in social systems for ensuring justice, peace and harmony)</a:t>
            </a:r>
            <a:endParaRPr lang="en-US" altLang="en-US" sz="1650">
              <a:solidFill>
                <a:prstClr val="black"/>
              </a:solidFill>
            </a:endParaRPr>
          </a:p>
        </p:txBody>
      </p:sp>
      <p:sp>
        <p:nvSpPr>
          <p:cNvPr id="14345" name="TextBox 22"/>
          <p:cNvSpPr txBox="1">
            <a:spLocks noChangeArrowheads="1"/>
          </p:cNvSpPr>
          <p:nvPr/>
        </p:nvSpPr>
        <p:spPr bwMode="auto">
          <a:xfrm>
            <a:off x="3980260" y="4114800"/>
            <a:ext cx="4000500" cy="85408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r>
              <a:rPr lang="en-IN" altLang="en-US" sz="1650" b="1">
                <a:solidFill>
                  <a:prstClr val="black"/>
                </a:solidFill>
              </a:rPr>
              <a:t>Nature/Existence</a:t>
            </a:r>
          </a:p>
          <a:p>
            <a:pPr fontAlgn="base">
              <a:spcBef>
                <a:spcPct val="0"/>
              </a:spcBef>
              <a:spcAft>
                <a:spcPct val="0"/>
              </a:spcAft>
            </a:pPr>
            <a:r>
              <a:rPr lang="en-IN" altLang="en-US" sz="1650">
                <a:solidFill>
                  <a:prstClr val="black"/>
                </a:solidFill>
              </a:rPr>
              <a:t>I have a role in nature/existence</a:t>
            </a:r>
          </a:p>
          <a:p>
            <a:pPr fontAlgn="base">
              <a:spcBef>
                <a:spcPct val="0"/>
              </a:spcBef>
              <a:spcAft>
                <a:spcPct val="0"/>
              </a:spcAft>
            </a:pPr>
            <a:r>
              <a:rPr lang="en-IN" altLang="en-US" sz="1650">
                <a:solidFill>
                  <a:prstClr val="black"/>
                </a:solidFill>
              </a:rPr>
              <a:t>(eg. mutual fulfilment with rest of nature)</a:t>
            </a:r>
            <a:endParaRPr lang="en-US" altLang="en-US" sz="1650">
              <a:solidFill>
                <a:prstClr val="black"/>
              </a:solidFill>
            </a:endParaRPr>
          </a:p>
        </p:txBody>
      </p:sp>
      <p:cxnSp>
        <p:nvCxnSpPr>
          <p:cNvPr id="12" name="Straight Connector 11">
            <a:extLst>
              <a:ext uri="{FF2B5EF4-FFF2-40B4-BE49-F238E27FC236}">
                <a16:creationId xmlns="" xmlns:a16="http://schemas.microsoft.com/office/drawing/2014/main" id="{8E4117C3-D8BF-454D-AC95-B2D0ED849D1C}"/>
              </a:ext>
            </a:extLst>
          </p:cNvPr>
          <p:cNvCxnSpPr>
            <a:cxnSpLocks/>
            <a:stCxn id="7" idx="5"/>
            <a:endCxn id="14342" idx="1"/>
          </p:cNvCxnSpPr>
          <p:nvPr/>
        </p:nvCxnSpPr>
        <p:spPr>
          <a:xfrm flipV="1">
            <a:off x="3466785" y="1068348"/>
            <a:ext cx="533715" cy="254121"/>
          </a:xfrm>
          <a:prstGeom prst="line">
            <a:avLst/>
          </a:prstGeom>
          <a:ln w="254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 xmlns:a16="http://schemas.microsoft.com/office/drawing/2014/main" id="{F11E8AC9-A114-496F-906E-565FDE96CA24}"/>
              </a:ext>
            </a:extLst>
          </p:cNvPr>
          <p:cNvCxnSpPr>
            <a:cxnSpLocks/>
            <a:stCxn id="6" idx="5"/>
            <a:endCxn id="14343" idx="1"/>
          </p:cNvCxnSpPr>
          <p:nvPr/>
        </p:nvCxnSpPr>
        <p:spPr>
          <a:xfrm>
            <a:off x="3468570" y="1896945"/>
            <a:ext cx="512880" cy="37155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AC547C59-D7F4-40A2-9749-E4B5978F3F02}"/>
              </a:ext>
            </a:extLst>
          </p:cNvPr>
          <p:cNvCxnSpPr>
            <a:cxnSpLocks/>
            <a:stCxn id="5" idx="5"/>
            <a:endCxn id="14344" idx="1"/>
          </p:cNvCxnSpPr>
          <p:nvPr/>
        </p:nvCxnSpPr>
        <p:spPr>
          <a:xfrm>
            <a:off x="3536120" y="2278820"/>
            <a:ext cx="433424" cy="119101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28BB9EF5-53E2-469E-B3A5-4D783D90A63F}"/>
              </a:ext>
            </a:extLst>
          </p:cNvPr>
          <p:cNvCxnSpPr>
            <a:cxnSpLocks/>
            <a:stCxn id="4" idx="5"/>
            <a:endCxn id="14345" idx="1"/>
          </p:cNvCxnSpPr>
          <p:nvPr/>
        </p:nvCxnSpPr>
        <p:spPr>
          <a:xfrm>
            <a:off x="3539178" y="2755746"/>
            <a:ext cx="441082" cy="178609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350" name="Title 17"/>
          <p:cNvSpPr>
            <a:spLocks noGrp="1" noChangeArrowheads="1"/>
          </p:cNvSpPr>
          <p:nvPr>
            <p:ph type="title"/>
          </p:nvPr>
        </p:nvSpPr>
        <p:spPr bwMode="auto">
          <a:xfrm>
            <a:off x="1143000" y="57150"/>
            <a:ext cx="6858000" cy="285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IN" altLang="en-US" dirty="0" smtClean="0"/>
              <a:t>Human Values, Role of Human Being in the Larger Order</a:t>
            </a:r>
            <a:endParaRPr lang="en-US" altLang="en-US" dirty="0" smtClean="0"/>
          </a:p>
        </p:txBody>
      </p:sp>
    </p:spTree>
    <p:extLst>
      <p:ext uri="{BB962C8B-B14F-4D97-AF65-F5344CB8AC3E}">
        <p14:creationId xmlns:p14="http://schemas.microsoft.com/office/powerpoint/2010/main" val="15569786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34" y="409433"/>
            <a:ext cx="8939283" cy="4203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73580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003" y="591541"/>
            <a:ext cx="9144000" cy="833498"/>
          </a:xfrm>
        </p:spPr>
        <p:txBody>
          <a:bodyPr/>
          <a:lstStyle/>
          <a:p>
            <a:r>
              <a:rPr lang="en-US" sz="800" b="0" dirty="0">
                <a:solidFill>
                  <a:srgbClr val="000000"/>
                </a:solidFill>
                <a:latin typeface="Times New Roman" panose="02020603050405020304" pitchFamily="18" charset="0"/>
              </a:rPr>
              <a:t/>
            </a:r>
            <a:br>
              <a:rPr lang="en-US" sz="800" b="0" dirty="0">
                <a:solidFill>
                  <a:srgbClr val="000000"/>
                </a:solidFill>
                <a:latin typeface="Times New Roman" panose="02020603050405020304" pitchFamily="18" charset="0"/>
              </a:rPr>
            </a:br>
            <a:r>
              <a:rPr lang="en-US" sz="800" b="0" dirty="0">
                <a:solidFill>
                  <a:srgbClr val="000000"/>
                </a:solidFill>
                <a:latin typeface="Times New Roman" panose="02020603050405020304" pitchFamily="18" charset="0"/>
              </a:rPr>
              <a:t> </a:t>
            </a:r>
            <a:br>
              <a:rPr lang="en-US" sz="800" b="0" dirty="0">
                <a:solidFill>
                  <a:srgbClr val="000000"/>
                </a:solidFill>
                <a:latin typeface="Times New Roman" panose="02020603050405020304" pitchFamily="18" charset="0"/>
              </a:rPr>
            </a:br>
            <a:r>
              <a:rPr lang="en-US" sz="800" b="0" dirty="0" smtClean="0">
                <a:solidFill>
                  <a:srgbClr val="000000"/>
                </a:solidFill>
                <a:latin typeface="Times New Roman" panose="02020603050405020304" pitchFamily="18" charset="0"/>
              </a:rPr>
              <a:t> </a:t>
            </a:r>
            <a:r>
              <a:rPr lang="en-US" sz="2000" b="0" dirty="0" smtClean="0">
                <a:solidFill>
                  <a:srgbClr val="000000"/>
                </a:solidFill>
                <a:latin typeface="+mj-lt"/>
              </a:rPr>
              <a:t>It </a:t>
            </a:r>
            <a:r>
              <a:rPr lang="en-US" sz="2000" b="0" dirty="0">
                <a:solidFill>
                  <a:srgbClr val="000000"/>
                </a:solidFill>
                <a:latin typeface="+mj-lt"/>
              </a:rPr>
              <a:t>is process to find out what is valuable to me investigating within myself. Since it is me who feel happy, successful, unhappy or unsuccessful. </a:t>
            </a:r>
            <a:r>
              <a:rPr lang="en-US" sz="2000" b="0" dirty="0" err="1">
                <a:solidFill>
                  <a:srgbClr val="000000"/>
                </a:solidFill>
                <a:latin typeface="+mj-lt"/>
              </a:rPr>
              <a:t>Therefore,what</a:t>
            </a:r>
            <a:r>
              <a:rPr lang="en-US" sz="2000" b="0" dirty="0">
                <a:solidFill>
                  <a:srgbClr val="000000"/>
                </a:solidFill>
                <a:latin typeface="+mj-lt"/>
              </a:rPr>
              <a:t> is right for me is to be judged by myself </a:t>
            </a:r>
            <a:r>
              <a:rPr lang="en-US" sz="2000" b="0" dirty="0" smtClean="0">
                <a:solidFill>
                  <a:srgbClr val="000000"/>
                </a:solidFill>
                <a:latin typeface="+mj-lt"/>
              </a:rPr>
              <a:t>.</a:t>
            </a:r>
            <a:br>
              <a:rPr lang="en-US" sz="2000" b="0" dirty="0" smtClean="0">
                <a:solidFill>
                  <a:srgbClr val="000000"/>
                </a:solidFill>
                <a:latin typeface="+mj-lt"/>
              </a:rPr>
            </a:br>
            <a:r>
              <a:rPr lang="en-US" sz="2000" b="0" dirty="0" smtClean="0">
                <a:solidFill>
                  <a:srgbClr val="000000"/>
                </a:solidFill>
                <a:latin typeface="+mj-lt"/>
              </a:rPr>
              <a:t/>
            </a:r>
            <a:br>
              <a:rPr lang="en-US" sz="2000" b="0" dirty="0" smtClean="0">
                <a:solidFill>
                  <a:srgbClr val="000000"/>
                </a:solidFill>
                <a:latin typeface="+mj-lt"/>
              </a:rPr>
            </a:br>
            <a:r>
              <a:rPr lang="en-US" sz="2000" b="0" dirty="0" smtClean="0">
                <a:solidFill>
                  <a:srgbClr val="000000"/>
                </a:solidFill>
                <a:latin typeface="+mj-lt"/>
              </a:rPr>
              <a:t>Though </a:t>
            </a:r>
            <a:r>
              <a:rPr lang="en-US" sz="2000" b="0" dirty="0">
                <a:solidFill>
                  <a:srgbClr val="000000"/>
                </a:solidFill>
                <a:latin typeface="+mj-lt"/>
              </a:rPr>
              <a:t>self exploration we get the value of ourselves. We live with different entirety (family, friends , air , soil , water , tree etc.) and we want to understand our relation with all these. For this we need to start observing inside. </a:t>
            </a:r>
            <a:r>
              <a:rPr lang="en-US" sz="2000" b="0" dirty="0" smtClean="0">
                <a:solidFill>
                  <a:srgbClr val="000000"/>
                </a:solidFill>
                <a:latin typeface="+mj-lt"/>
              </a:rPr>
              <a:t/>
            </a:r>
            <a:br>
              <a:rPr lang="en-US" sz="2000" b="0" dirty="0" smtClean="0">
                <a:solidFill>
                  <a:srgbClr val="000000"/>
                </a:solidFill>
                <a:latin typeface="+mj-lt"/>
              </a:rPr>
            </a:br>
            <a:r>
              <a:rPr lang="en-US" sz="2000" b="0" dirty="0" smtClean="0">
                <a:solidFill>
                  <a:srgbClr val="000000"/>
                </a:solidFill>
                <a:latin typeface="+mj-lt"/>
              </a:rPr>
              <a:t/>
            </a:r>
            <a:br>
              <a:rPr lang="en-US" sz="2000" b="0" dirty="0" smtClean="0">
                <a:solidFill>
                  <a:srgbClr val="000000"/>
                </a:solidFill>
                <a:latin typeface="+mj-lt"/>
              </a:rPr>
            </a:br>
            <a:r>
              <a:rPr lang="en-US" sz="2000" b="0" dirty="0" smtClean="0">
                <a:solidFill>
                  <a:srgbClr val="000000"/>
                </a:solidFill>
                <a:latin typeface="+mj-lt"/>
              </a:rPr>
              <a:t> </a:t>
            </a:r>
            <a:r>
              <a:rPr lang="en-US" sz="2000" b="0" dirty="0">
                <a:solidFill>
                  <a:srgbClr val="000000"/>
                </a:solidFill>
                <a:latin typeface="+mj-lt"/>
              </a:rPr>
              <a:t>It soon becomes a dialog within your own Self… </a:t>
            </a:r>
            <a:br>
              <a:rPr lang="en-US" sz="2000" b="0" dirty="0">
                <a:solidFill>
                  <a:srgbClr val="000000"/>
                </a:solidFill>
                <a:latin typeface="+mj-lt"/>
              </a:rPr>
            </a:br>
            <a:r>
              <a:rPr lang="en-US" sz="1600" b="0" dirty="0">
                <a:solidFill>
                  <a:srgbClr val="000000"/>
                </a:solidFill>
                <a:latin typeface="Times New Roman" panose="02020603050405020304" pitchFamily="18" charset="0"/>
              </a:rPr>
              <a:t/>
            </a:r>
            <a:br>
              <a:rPr lang="en-US" sz="1600" b="0" dirty="0">
                <a:solidFill>
                  <a:srgbClr val="000000"/>
                </a:solidFill>
                <a:latin typeface="Times New Roman" panose="02020603050405020304" pitchFamily="18" charset="0"/>
              </a:rPr>
            </a:br>
            <a:r>
              <a:rPr lang="en-US" sz="1600" b="0" dirty="0">
                <a:solidFill>
                  <a:srgbClr val="000000"/>
                </a:solidFill>
                <a:latin typeface="Times New Roman" panose="02020603050405020304" pitchFamily="18" charset="0"/>
              </a:rPr>
              <a:t> </a:t>
            </a:r>
            <a:r>
              <a:rPr lang="en-US" sz="2000" b="0" dirty="0">
                <a:solidFill>
                  <a:srgbClr val="000000"/>
                </a:solidFill>
                <a:latin typeface="Times New Roman" panose="02020603050405020304" pitchFamily="18" charset="0"/>
              </a:rPr>
              <a:t>According to Merriam-Webster:- </a:t>
            </a:r>
            <a:br>
              <a:rPr lang="en-US" sz="2000" b="0" dirty="0">
                <a:solidFill>
                  <a:srgbClr val="000000"/>
                </a:solidFill>
                <a:latin typeface="Times New Roman" panose="02020603050405020304" pitchFamily="18" charset="0"/>
              </a:rPr>
            </a:br>
            <a:r>
              <a:rPr lang="en-US" sz="2000" b="0" dirty="0">
                <a:solidFill>
                  <a:srgbClr val="000000"/>
                </a:solidFill>
                <a:latin typeface="Times New Roman" panose="02020603050405020304" pitchFamily="18" charset="0"/>
              </a:rPr>
              <a:t>“ The examination and analysis of one's own unrealized </a:t>
            </a:r>
            <a:r>
              <a:rPr lang="en-US" sz="2000" b="0" dirty="0" smtClean="0">
                <a:solidFill>
                  <a:srgbClr val="000000"/>
                </a:solidFill>
                <a:latin typeface="Times New Roman" panose="02020603050405020304" pitchFamily="18" charset="0"/>
              </a:rPr>
              <a:t> spiritual </a:t>
            </a:r>
            <a:r>
              <a:rPr lang="en-US" sz="2000" b="0" dirty="0">
                <a:solidFill>
                  <a:srgbClr val="000000"/>
                </a:solidFill>
                <a:latin typeface="Times New Roman" panose="02020603050405020304" pitchFamily="18" charset="0"/>
              </a:rPr>
              <a:t>or intellectual capacities.’’ </a:t>
            </a:r>
            <a:r>
              <a:rPr lang="en-US" sz="2000" b="0" dirty="0"/>
              <a:t/>
            </a:r>
            <a:br>
              <a:rPr lang="en-US" sz="2000" b="0" dirty="0"/>
            </a:br>
            <a:r>
              <a:rPr lang="en-US" sz="2000" b="0" dirty="0"/>
              <a:t> </a:t>
            </a:r>
            <a:endParaRPr lang="en-US" sz="1000" b="0" dirty="0"/>
          </a:p>
        </p:txBody>
      </p:sp>
      <p:sp>
        <p:nvSpPr>
          <p:cNvPr id="3" name="Rectangle 2"/>
          <p:cNvSpPr/>
          <p:nvPr/>
        </p:nvSpPr>
        <p:spPr>
          <a:xfrm>
            <a:off x="3198163" y="0"/>
            <a:ext cx="2343911" cy="369332"/>
          </a:xfrm>
          <a:prstGeom prst="rect">
            <a:avLst/>
          </a:prstGeom>
        </p:spPr>
        <p:txBody>
          <a:bodyPr wrap="none">
            <a:spAutoFit/>
          </a:bodyPr>
          <a:lstStyle/>
          <a:p>
            <a:r>
              <a:rPr lang="en-US" dirty="0">
                <a:solidFill>
                  <a:schemeClr val="bg1"/>
                </a:solidFill>
                <a:latin typeface="Algerian" panose="04020705040A02060702" pitchFamily="82" charset="0"/>
              </a:rPr>
              <a:t>Self exploration </a:t>
            </a:r>
            <a:endParaRPr lang="en-US" dirty="0">
              <a:solidFill>
                <a:schemeClr val="bg1"/>
              </a:solidFill>
            </a:endParaRPr>
          </a:p>
        </p:txBody>
      </p:sp>
    </p:spTree>
    <p:extLst>
      <p:ext uri="{BB962C8B-B14F-4D97-AF65-F5344CB8AC3E}">
        <p14:creationId xmlns:p14="http://schemas.microsoft.com/office/powerpoint/2010/main" val="26324230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Rectangle 2"/>
          <p:cNvSpPr/>
          <p:nvPr/>
        </p:nvSpPr>
        <p:spPr>
          <a:xfrm>
            <a:off x="463138" y="388565"/>
            <a:ext cx="8383978" cy="3847207"/>
          </a:xfrm>
          <a:prstGeom prst="rect">
            <a:avLst/>
          </a:prstGeom>
        </p:spPr>
        <p:txBody>
          <a:bodyPr wrap="square">
            <a:spAutoFit/>
          </a:bodyPr>
          <a:lstStyle/>
          <a:p>
            <a:endParaRPr lang="en-US" sz="1200" dirty="0">
              <a:solidFill>
                <a:srgbClr val="000000"/>
              </a:solidFill>
              <a:latin typeface="Times New Roman" panose="02020603050405020304" pitchFamily="18" charset="0"/>
            </a:endParaRPr>
          </a:p>
          <a:p>
            <a:r>
              <a:rPr lang="en-US" sz="1200" dirty="0">
                <a:solidFill>
                  <a:srgbClr val="000000"/>
                </a:solidFill>
                <a:latin typeface="Times New Roman" panose="02020603050405020304" pitchFamily="18" charset="0"/>
              </a:rPr>
              <a:t> </a:t>
            </a:r>
          </a:p>
          <a:p>
            <a:r>
              <a:rPr lang="en-US" sz="2000" dirty="0">
                <a:solidFill>
                  <a:srgbClr val="000000"/>
                </a:solidFill>
                <a:latin typeface="+mj-lt"/>
              </a:rPr>
              <a:t>The main focus of self exploration is myself </a:t>
            </a:r>
            <a:r>
              <a:rPr lang="en-US" sz="2000" dirty="0" smtClean="0">
                <a:solidFill>
                  <a:srgbClr val="000000"/>
                </a:solidFill>
                <a:latin typeface="+mj-lt"/>
              </a:rPr>
              <a:t> ‘The </a:t>
            </a:r>
            <a:r>
              <a:rPr lang="en-US" sz="2000" dirty="0">
                <a:solidFill>
                  <a:srgbClr val="000000"/>
                </a:solidFill>
                <a:latin typeface="+mj-lt"/>
              </a:rPr>
              <a:t>Human </a:t>
            </a:r>
            <a:r>
              <a:rPr lang="en-US" sz="2000" dirty="0" smtClean="0">
                <a:solidFill>
                  <a:srgbClr val="000000"/>
                </a:solidFill>
                <a:latin typeface="+mj-lt"/>
              </a:rPr>
              <a:t>Being</a:t>
            </a:r>
            <a:r>
              <a:rPr lang="en-US" sz="2000" dirty="0">
                <a:solidFill>
                  <a:srgbClr val="000000"/>
                </a:solidFill>
                <a:latin typeface="+mj-lt"/>
              </a:rPr>
              <a:t>’ . </a:t>
            </a:r>
          </a:p>
          <a:p>
            <a:r>
              <a:rPr lang="en-US" sz="2000" dirty="0" smtClean="0">
                <a:solidFill>
                  <a:srgbClr val="000000"/>
                </a:solidFill>
                <a:latin typeface="+mj-lt"/>
              </a:rPr>
              <a:t>Content </a:t>
            </a:r>
            <a:r>
              <a:rPr lang="en-US" sz="2000" dirty="0">
                <a:solidFill>
                  <a:srgbClr val="000000"/>
                </a:solidFill>
                <a:latin typeface="+mj-lt"/>
              </a:rPr>
              <a:t>of self exploration is just finding answers to the following fundamental questions . </a:t>
            </a:r>
          </a:p>
          <a:p>
            <a:r>
              <a:rPr lang="en-US" sz="2000" dirty="0">
                <a:solidFill>
                  <a:srgbClr val="000000"/>
                </a:solidFill>
                <a:latin typeface="+mj-lt"/>
              </a:rPr>
              <a:t>1. The desire / goal , what is my (Human) desire/goal ? </a:t>
            </a:r>
          </a:p>
          <a:p>
            <a:r>
              <a:rPr lang="en-US" sz="2000" dirty="0" smtClean="0">
                <a:solidFill>
                  <a:srgbClr val="000000"/>
                </a:solidFill>
                <a:latin typeface="+mj-lt"/>
              </a:rPr>
              <a:t>What </a:t>
            </a:r>
            <a:r>
              <a:rPr lang="en-US" sz="2000" dirty="0">
                <a:solidFill>
                  <a:srgbClr val="000000"/>
                </a:solidFill>
                <a:latin typeface="+mj-lt"/>
              </a:rPr>
              <a:t>do I really want in life, what is the goal in human life ? </a:t>
            </a:r>
            <a:endParaRPr lang="en-US" sz="2000" dirty="0" smtClean="0">
              <a:solidFill>
                <a:srgbClr val="000000"/>
              </a:solidFill>
              <a:latin typeface="+mj-lt"/>
            </a:endParaRPr>
          </a:p>
          <a:p>
            <a:endParaRPr lang="en-US" sz="2000" dirty="0">
              <a:solidFill>
                <a:srgbClr val="000000"/>
              </a:solidFill>
              <a:latin typeface="+mj-lt"/>
            </a:endParaRPr>
          </a:p>
          <a:p>
            <a:r>
              <a:rPr lang="en-US" sz="2000" dirty="0">
                <a:solidFill>
                  <a:srgbClr val="000000"/>
                </a:solidFill>
                <a:latin typeface="+mj-lt"/>
              </a:rPr>
              <a:t>2. What is my </a:t>
            </a:r>
            <a:r>
              <a:rPr lang="en-US" sz="2000" dirty="0" err="1">
                <a:solidFill>
                  <a:srgbClr val="000000"/>
                </a:solidFill>
                <a:latin typeface="+mj-lt"/>
              </a:rPr>
              <a:t>programme</a:t>
            </a:r>
            <a:r>
              <a:rPr lang="en-US" sz="2000" dirty="0">
                <a:solidFill>
                  <a:srgbClr val="000000"/>
                </a:solidFill>
                <a:latin typeface="+mj-lt"/>
              </a:rPr>
              <a:t> for fulfilling the desire ? </a:t>
            </a:r>
          </a:p>
          <a:p>
            <a:pPr algn="just"/>
            <a:r>
              <a:rPr lang="en-US" sz="2000" dirty="0" smtClean="0">
                <a:solidFill>
                  <a:srgbClr val="000000"/>
                </a:solidFill>
                <a:latin typeface="+mj-lt"/>
              </a:rPr>
              <a:t>How </a:t>
            </a:r>
            <a:r>
              <a:rPr lang="en-US" sz="2000" dirty="0">
                <a:solidFill>
                  <a:srgbClr val="000000"/>
                </a:solidFill>
                <a:latin typeface="+mj-lt"/>
              </a:rPr>
              <a:t>to fulfil it ?what is the </a:t>
            </a:r>
            <a:r>
              <a:rPr lang="en-US" sz="2000" dirty="0" err="1">
                <a:solidFill>
                  <a:srgbClr val="000000"/>
                </a:solidFill>
                <a:latin typeface="+mj-lt"/>
              </a:rPr>
              <a:t>programme</a:t>
            </a:r>
            <a:r>
              <a:rPr lang="en-US" sz="2000" dirty="0">
                <a:solidFill>
                  <a:srgbClr val="000000"/>
                </a:solidFill>
                <a:latin typeface="+mj-lt"/>
              </a:rPr>
              <a:t> to </a:t>
            </a:r>
            <a:r>
              <a:rPr lang="en-US" sz="2000" dirty="0" err="1">
                <a:solidFill>
                  <a:srgbClr val="000000"/>
                </a:solidFill>
                <a:latin typeface="+mj-lt"/>
              </a:rPr>
              <a:t>actualise</a:t>
            </a:r>
            <a:r>
              <a:rPr lang="en-US" sz="2000" dirty="0">
                <a:solidFill>
                  <a:srgbClr val="000000"/>
                </a:solidFill>
                <a:latin typeface="+mj-lt"/>
              </a:rPr>
              <a:t> the above </a:t>
            </a:r>
          </a:p>
          <a:p>
            <a:pPr algn="just"/>
            <a:endParaRPr lang="en-US" sz="2000" dirty="0" smtClean="0">
              <a:solidFill>
                <a:srgbClr val="000000"/>
              </a:solidFill>
              <a:latin typeface="+mj-lt"/>
            </a:endParaRPr>
          </a:p>
          <a:p>
            <a:pPr algn="just"/>
            <a:r>
              <a:rPr lang="en-US" sz="2000" dirty="0" smtClean="0">
                <a:solidFill>
                  <a:srgbClr val="000000"/>
                </a:solidFill>
                <a:latin typeface="+mj-lt"/>
              </a:rPr>
              <a:t>In </a:t>
            </a:r>
            <a:r>
              <a:rPr lang="en-US" sz="2000" dirty="0">
                <a:solidFill>
                  <a:srgbClr val="000000"/>
                </a:solidFill>
                <a:latin typeface="+mj-lt"/>
              </a:rPr>
              <a:t>short, two questions cover the whole domain of human aspirations and human desire ? Thus they form the content of self exploration. </a:t>
            </a:r>
            <a:endParaRPr lang="en-US" sz="2000" dirty="0">
              <a:latin typeface="+mj-lt"/>
            </a:endParaRPr>
          </a:p>
        </p:txBody>
      </p:sp>
    </p:spTree>
    <p:extLst>
      <p:ext uri="{BB962C8B-B14F-4D97-AF65-F5344CB8AC3E}">
        <p14:creationId xmlns:p14="http://schemas.microsoft.com/office/powerpoint/2010/main" val="6168493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558140"/>
          </a:xfrm>
        </p:spPr>
        <p:txBody>
          <a:bodyPr/>
          <a:lstStyle/>
          <a:p>
            <a:pPr algn="ctr"/>
            <a:r>
              <a:rPr lang="en-US" sz="2400" dirty="0">
                <a:solidFill>
                  <a:schemeClr val="bg2"/>
                </a:solidFill>
              </a:rPr>
              <a:t>Process of self exploration </a:t>
            </a:r>
          </a:p>
        </p:txBody>
      </p:sp>
      <p:sp>
        <p:nvSpPr>
          <p:cNvPr id="3" name="Rectangle 2"/>
          <p:cNvSpPr/>
          <p:nvPr/>
        </p:nvSpPr>
        <p:spPr>
          <a:xfrm>
            <a:off x="213755" y="442124"/>
            <a:ext cx="8110847" cy="3908762"/>
          </a:xfrm>
          <a:prstGeom prst="rect">
            <a:avLst/>
          </a:prstGeom>
        </p:spPr>
        <p:txBody>
          <a:bodyPr wrap="square">
            <a:spAutoFit/>
          </a:bodyPr>
          <a:lstStyle/>
          <a:p>
            <a:endParaRPr lang="en-US" sz="1200" dirty="0">
              <a:solidFill>
                <a:srgbClr val="000000"/>
              </a:solidFill>
              <a:latin typeface="Arial" panose="020B0604020202020204" pitchFamily="34" charset="0"/>
            </a:endParaRPr>
          </a:p>
          <a:p>
            <a:r>
              <a:rPr lang="en-US" sz="2000" dirty="0">
                <a:solidFill>
                  <a:srgbClr val="000000"/>
                </a:solidFill>
                <a:latin typeface="+mj-lt"/>
              </a:rPr>
              <a:t>1. It is a process of dialogue – between me and you, to begin with. It soon becomes a dialogue within your own self . </a:t>
            </a:r>
          </a:p>
          <a:p>
            <a:endParaRPr lang="en-US" sz="2000" dirty="0">
              <a:solidFill>
                <a:srgbClr val="000000"/>
              </a:solidFill>
              <a:latin typeface="+mj-lt"/>
            </a:endParaRPr>
          </a:p>
          <a:p>
            <a:r>
              <a:rPr lang="en-US" sz="2000" dirty="0">
                <a:solidFill>
                  <a:srgbClr val="000000"/>
                </a:solidFill>
                <a:latin typeface="+mj-lt"/>
              </a:rPr>
              <a:t>2. It is a process of dialog between what I am and my Natural Acceptance or what I really want to be. </a:t>
            </a:r>
          </a:p>
          <a:p>
            <a:endParaRPr lang="en-US" sz="2000" dirty="0">
              <a:solidFill>
                <a:srgbClr val="000000"/>
              </a:solidFill>
              <a:latin typeface="+mj-lt"/>
            </a:endParaRPr>
          </a:p>
          <a:p>
            <a:r>
              <a:rPr lang="en-US" sz="2000" dirty="0">
                <a:solidFill>
                  <a:srgbClr val="000000"/>
                </a:solidFill>
                <a:latin typeface="+mj-lt"/>
              </a:rPr>
              <a:t>3. It is a process of Self-exploration, Self-investigation </a:t>
            </a:r>
            <a:r>
              <a:rPr lang="en-US" sz="2000" dirty="0" smtClean="0">
                <a:solidFill>
                  <a:srgbClr val="000000"/>
                </a:solidFill>
                <a:latin typeface="+mj-lt"/>
              </a:rPr>
              <a:t>Self-evaluation</a:t>
            </a:r>
            <a:r>
              <a:rPr lang="en-US" sz="2000" dirty="0">
                <a:solidFill>
                  <a:srgbClr val="000000"/>
                </a:solidFill>
                <a:latin typeface="+mj-lt"/>
              </a:rPr>
              <a:t>. </a:t>
            </a:r>
            <a:endParaRPr lang="en-US" sz="2000" dirty="0" smtClean="0">
              <a:solidFill>
                <a:srgbClr val="000000"/>
              </a:solidFill>
              <a:latin typeface="+mj-lt"/>
            </a:endParaRPr>
          </a:p>
          <a:p>
            <a:endParaRPr lang="en-US" sz="1600" dirty="0">
              <a:solidFill>
                <a:srgbClr val="000000"/>
              </a:solidFill>
              <a:latin typeface="Arial" panose="020B0604020202020204" pitchFamily="34" charset="0"/>
            </a:endParaRPr>
          </a:p>
          <a:p>
            <a:r>
              <a:rPr lang="en-US" sz="2000" dirty="0">
                <a:solidFill>
                  <a:srgbClr val="000000"/>
                </a:solidFill>
              </a:rPr>
              <a:t>4. It is a process of knowing oneself and through the self, knowing Nature and the entire existence. </a:t>
            </a:r>
          </a:p>
          <a:p>
            <a:endParaRPr lang="en-US" sz="2000" dirty="0">
              <a:solidFill>
                <a:srgbClr val="000000"/>
              </a:solidFill>
            </a:endParaRPr>
          </a:p>
          <a:p>
            <a:endParaRPr lang="en-US" sz="2000" dirty="0">
              <a:solidFill>
                <a:srgbClr val="000000"/>
              </a:solidFill>
              <a:latin typeface="+mj-lt"/>
            </a:endParaRPr>
          </a:p>
        </p:txBody>
      </p:sp>
    </p:spTree>
    <p:extLst>
      <p:ext uri="{BB962C8B-B14F-4D97-AF65-F5344CB8AC3E}">
        <p14:creationId xmlns:p14="http://schemas.microsoft.com/office/powerpoint/2010/main" val="29799196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Rectangle 2"/>
          <p:cNvSpPr/>
          <p:nvPr/>
        </p:nvSpPr>
        <p:spPr>
          <a:xfrm>
            <a:off x="570015" y="678924"/>
            <a:ext cx="8657112" cy="2246769"/>
          </a:xfrm>
          <a:prstGeom prst="rect">
            <a:avLst/>
          </a:prstGeom>
        </p:spPr>
        <p:txBody>
          <a:bodyPr wrap="square">
            <a:spAutoFit/>
          </a:bodyPr>
          <a:lstStyle/>
          <a:p>
            <a:pPr lvl="0"/>
            <a:r>
              <a:rPr lang="en-US" sz="2000" dirty="0">
                <a:solidFill>
                  <a:srgbClr val="000000"/>
                </a:solidFill>
              </a:rPr>
              <a:t>5. It is a process of recognizing one's relationship with every unit in nature/existence; and fulfilling that relationship. </a:t>
            </a:r>
          </a:p>
          <a:p>
            <a:pPr lvl="0"/>
            <a:endParaRPr lang="en-US" sz="2000" dirty="0">
              <a:solidFill>
                <a:srgbClr val="000000"/>
              </a:solidFill>
            </a:endParaRPr>
          </a:p>
          <a:p>
            <a:pPr lvl="0"/>
            <a:r>
              <a:rPr lang="en-US" sz="2000" dirty="0">
                <a:solidFill>
                  <a:srgbClr val="000000"/>
                </a:solidFill>
              </a:rPr>
              <a:t>6. It is a process of knowing Human Conduct and living according to it. </a:t>
            </a:r>
          </a:p>
          <a:p>
            <a:pPr lvl="0"/>
            <a:endParaRPr lang="en-US" sz="2000" dirty="0">
              <a:solidFill>
                <a:srgbClr val="000000"/>
              </a:solidFill>
            </a:endParaRPr>
          </a:p>
          <a:p>
            <a:pPr lvl="0"/>
            <a:r>
              <a:rPr lang="en-US" sz="2000" dirty="0">
                <a:solidFill>
                  <a:srgbClr val="000000"/>
                </a:solidFill>
              </a:rPr>
              <a:t>7. It is a process of living in harmony in oneself, living in harmony with others…living in harmony with entire existence </a:t>
            </a:r>
          </a:p>
        </p:txBody>
      </p:sp>
    </p:spTree>
    <p:extLst>
      <p:ext uri="{BB962C8B-B14F-4D97-AF65-F5344CB8AC3E}">
        <p14:creationId xmlns:p14="http://schemas.microsoft.com/office/powerpoint/2010/main" val="1693159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1148086" y="57151"/>
            <a:ext cx="7774104" cy="4811732"/>
          </a:xfrm>
          <a:prstGeom prst="rect">
            <a:avLst/>
          </a:prstGeom>
        </p:spPr>
      </p:pic>
    </p:spTree>
    <p:extLst>
      <p:ext uri="{BB962C8B-B14F-4D97-AF65-F5344CB8AC3E}">
        <p14:creationId xmlns:p14="http://schemas.microsoft.com/office/powerpoint/2010/main" val="28660977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5724"/>
            <a:ext cx="9144000" cy="285749"/>
          </a:xfrm>
        </p:spPr>
        <p:txBody>
          <a:bodyPr/>
          <a:lstStyle/>
          <a:p>
            <a:pPr algn="ctr"/>
            <a:r>
              <a:rPr lang="en-US" sz="1800" b="0" dirty="0">
                <a:latin typeface="Algerian" panose="04020705040A02060702" pitchFamily="82" charset="0"/>
              </a:rPr>
              <a:t>Purpose of self exploration </a:t>
            </a:r>
            <a:endParaRPr lang="en-US" dirty="0"/>
          </a:p>
        </p:txBody>
      </p:sp>
      <p:sp>
        <p:nvSpPr>
          <p:cNvPr id="3" name="Rectangle 2"/>
          <p:cNvSpPr/>
          <p:nvPr/>
        </p:nvSpPr>
        <p:spPr>
          <a:xfrm>
            <a:off x="178129" y="186294"/>
            <a:ext cx="8965871" cy="4278094"/>
          </a:xfrm>
          <a:prstGeom prst="rect">
            <a:avLst/>
          </a:prstGeom>
        </p:spPr>
        <p:txBody>
          <a:bodyPr wrap="square">
            <a:spAutoFit/>
          </a:bodyPr>
          <a:lstStyle/>
          <a:p>
            <a:endParaRPr lang="en-US" sz="1200" dirty="0">
              <a:solidFill>
                <a:srgbClr val="000000"/>
              </a:solidFill>
              <a:latin typeface="Symbol" panose="05050102010706020507" pitchFamily="18" charset="2"/>
            </a:endParaRPr>
          </a:p>
          <a:p>
            <a:r>
              <a:rPr lang="en-US" sz="2000" dirty="0" smtClean="0">
                <a:solidFill>
                  <a:srgbClr val="000000"/>
                </a:solidFill>
                <a:latin typeface="+mj-lt"/>
              </a:rPr>
              <a:t>It </a:t>
            </a:r>
            <a:r>
              <a:rPr lang="en-US" sz="2000" dirty="0">
                <a:solidFill>
                  <a:srgbClr val="000000"/>
                </a:solidFill>
                <a:latin typeface="+mj-lt"/>
              </a:rPr>
              <a:t>is a process of dialogue between “what you are” and “what you really want to be” </a:t>
            </a:r>
          </a:p>
          <a:p>
            <a:endParaRPr lang="en-US" sz="2000" dirty="0">
              <a:solidFill>
                <a:srgbClr val="000000"/>
              </a:solidFill>
              <a:latin typeface="+mj-lt"/>
            </a:endParaRPr>
          </a:p>
          <a:p>
            <a:r>
              <a:rPr lang="en-US" sz="2000" dirty="0">
                <a:solidFill>
                  <a:srgbClr val="000000"/>
                </a:solidFill>
                <a:latin typeface="+mj-lt"/>
              </a:rPr>
              <a:t>• It is a process of self evaluation through self </a:t>
            </a:r>
            <a:r>
              <a:rPr lang="en-US" sz="2000" dirty="0" smtClean="0">
                <a:solidFill>
                  <a:srgbClr val="000000"/>
                </a:solidFill>
                <a:latin typeface="+mj-lt"/>
              </a:rPr>
              <a:t> Investigation </a:t>
            </a:r>
          </a:p>
          <a:p>
            <a:endParaRPr lang="en-US" sz="2000" dirty="0">
              <a:solidFill>
                <a:srgbClr val="000000"/>
              </a:solidFill>
              <a:latin typeface="+mj-lt"/>
            </a:endParaRPr>
          </a:p>
          <a:p>
            <a:r>
              <a:rPr lang="en-US" sz="2000" dirty="0">
                <a:solidFill>
                  <a:srgbClr val="000000"/>
                </a:solidFill>
                <a:latin typeface="+mj-lt"/>
              </a:rPr>
              <a:t>• Process of knowing oneself and through that </a:t>
            </a:r>
            <a:r>
              <a:rPr lang="en-US" sz="2000" dirty="0" smtClean="0">
                <a:solidFill>
                  <a:srgbClr val="000000"/>
                </a:solidFill>
                <a:latin typeface="+mj-lt"/>
              </a:rPr>
              <a:t>understanding </a:t>
            </a:r>
            <a:r>
              <a:rPr lang="en-US" sz="2000" dirty="0">
                <a:solidFill>
                  <a:srgbClr val="000000"/>
                </a:solidFill>
                <a:latin typeface="+mj-lt"/>
              </a:rPr>
              <a:t>entire existence. </a:t>
            </a:r>
            <a:endParaRPr lang="en-US" sz="2000" dirty="0" smtClean="0">
              <a:solidFill>
                <a:srgbClr val="000000"/>
              </a:solidFill>
              <a:latin typeface="+mj-lt"/>
            </a:endParaRPr>
          </a:p>
          <a:p>
            <a:endParaRPr lang="en-US" sz="2000" dirty="0">
              <a:solidFill>
                <a:srgbClr val="000000"/>
              </a:solidFill>
              <a:latin typeface="+mj-lt"/>
            </a:endParaRPr>
          </a:p>
          <a:p>
            <a:r>
              <a:rPr lang="en-US" sz="2000" dirty="0">
                <a:solidFill>
                  <a:srgbClr val="000000"/>
                </a:solidFill>
                <a:latin typeface="+mj-lt"/>
              </a:rPr>
              <a:t>• Process of recognizing relationship with every unit in existence. </a:t>
            </a:r>
          </a:p>
          <a:p>
            <a:endParaRPr lang="en-US" sz="2000" dirty="0">
              <a:solidFill>
                <a:srgbClr val="000000"/>
              </a:solidFill>
              <a:latin typeface="+mj-lt"/>
            </a:endParaRPr>
          </a:p>
          <a:p>
            <a:r>
              <a:rPr lang="en-US" sz="2000" dirty="0">
                <a:solidFill>
                  <a:srgbClr val="000000"/>
                </a:solidFill>
                <a:latin typeface="+mj-lt"/>
              </a:rPr>
              <a:t>• Process of knowing human conduct, human character &amp; living accordingly. </a:t>
            </a:r>
          </a:p>
          <a:p>
            <a:endParaRPr lang="en-US" sz="2000" dirty="0">
              <a:solidFill>
                <a:srgbClr val="000000"/>
              </a:solidFill>
              <a:latin typeface="+mj-lt"/>
            </a:endParaRPr>
          </a:p>
          <a:p>
            <a:r>
              <a:rPr lang="en-US" sz="2000" dirty="0">
                <a:solidFill>
                  <a:srgbClr val="000000"/>
                </a:solidFill>
                <a:latin typeface="+mj-lt"/>
              </a:rPr>
              <a:t>• Process of being in harmony with oneself and with entire existence. </a:t>
            </a:r>
          </a:p>
          <a:p>
            <a:endParaRPr lang="en-US" sz="2000" dirty="0">
              <a:solidFill>
                <a:srgbClr val="000000"/>
              </a:solidFill>
              <a:latin typeface="+mj-lt"/>
            </a:endParaRPr>
          </a:p>
          <a:p>
            <a:r>
              <a:rPr lang="en-US" sz="2000" dirty="0">
                <a:solidFill>
                  <a:srgbClr val="000000"/>
                </a:solidFill>
                <a:latin typeface="+mj-lt"/>
              </a:rPr>
              <a:t>• Process of knowing innateness, &amp; moving towards self organization &amp; self express </a:t>
            </a:r>
          </a:p>
        </p:txBody>
      </p:sp>
    </p:spTree>
    <p:extLst>
      <p:ext uri="{BB962C8B-B14F-4D97-AF65-F5344CB8AC3E}">
        <p14:creationId xmlns:p14="http://schemas.microsoft.com/office/powerpoint/2010/main" val="29498990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1800" b="0" dirty="0" err="1">
                <a:latin typeface="Algerian" panose="04020705040A02060702" pitchFamily="82" charset="0"/>
              </a:rPr>
              <a:t>mechaniSM</a:t>
            </a:r>
            <a:r>
              <a:rPr lang="en-US" sz="1800" b="0" dirty="0">
                <a:latin typeface="Algerian" panose="04020705040A02060702" pitchFamily="82" charset="0"/>
              </a:rPr>
              <a:t> OF SELF </a:t>
            </a:r>
            <a:r>
              <a:rPr lang="en-US" sz="1800" b="0" dirty="0" err="1">
                <a:latin typeface="Algerian" panose="04020705040A02060702" pitchFamily="82" charset="0"/>
              </a:rPr>
              <a:t>EXPLORATIon</a:t>
            </a:r>
            <a:r>
              <a:rPr lang="en-US" sz="1800" b="0" dirty="0">
                <a:latin typeface="Algerian" panose="04020705040A02060702" pitchFamily="82" charset="0"/>
              </a:rPr>
              <a:t> </a:t>
            </a:r>
            <a:endParaRPr lang="en-US" dirty="0"/>
          </a:p>
        </p:txBody>
      </p:sp>
      <p:sp>
        <p:nvSpPr>
          <p:cNvPr id="3" name="Rectangle 2"/>
          <p:cNvSpPr/>
          <p:nvPr/>
        </p:nvSpPr>
        <p:spPr>
          <a:xfrm>
            <a:off x="0" y="342900"/>
            <a:ext cx="9476509" cy="2400657"/>
          </a:xfrm>
          <a:prstGeom prst="rect">
            <a:avLst/>
          </a:prstGeom>
        </p:spPr>
        <p:txBody>
          <a:bodyPr wrap="square">
            <a:spAutoFit/>
          </a:bodyPr>
          <a:lstStyle/>
          <a:p>
            <a:pPr algn="ctr"/>
            <a:r>
              <a:rPr lang="en-US" sz="2600" dirty="0">
                <a:solidFill>
                  <a:srgbClr val="000000"/>
                </a:solidFill>
              </a:rPr>
              <a:t>Natural acceptance </a:t>
            </a:r>
            <a:r>
              <a:rPr lang="en-US" dirty="0">
                <a:solidFill>
                  <a:srgbClr val="000000"/>
                </a:solidFill>
              </a:rPr>
              <a:t>and </a:t>
            </a:r>
            <a:r>
              <a:rPr lang="en-US" sz="2600" dirty="0">
                <a:solidFill>
                  <a:srgbClr val="000000"/>
                </a:solidFill>
              </a:rPr>
              <a:t>experiential </a:t>
            </a:r>
            <a:r>
              <a:rPr lang="en-US" sz="2600" dirty="0" smtClean="0">
                <a:solidFill>
                  <a:srgbClr val="000000"/>
                </a:solidFill>
              </a:rPr>
              <a:t>validation</a:t>
            </a:r>
          </a:p>
          <a:p>
            <a:r>
              <a:rPr lang="en-US" sz="2000" b="1" dirty="0" smtClean="0">
                <a:solidFill>
                  <a:srgbClr val="000000"/>
                </a:solidFill>
              </a:rPr>
              <a:t>NATURAL </a:t>
            </a:r>
            <a:r>
              <a:rPr lang="en-US" sz="2000" b="1" dirty="0">
                <a:solidFill>
                  <a:srgbClr val="000000"/>
                </a:solidFill>
              </a:rPr>
              <a:t>ACCEPTANCE </a:t>
            </a:r>
            <a:endParaRPr lang="en-US" sz="2000" dirty="0" smtClean="0">
              <a:solidFill>
                <a:srgbClr val="000000"/>
              </a:solidFill>
            </a:endParaRPr>
          </a:p>
          <a:p>
            <a:endParaRPr lang="en-US" sz="2600" dirty="0">
              <a:solidFill>
                <a:srgbClr val="000000"/>
              </a:solidFill>
            </a:endParaRPr>
          </a:p>
          <a:p>
            <a:endParaRPr lang="en-US" sz="2600" dirty="0" smtClean="0">
              <a:solidFill>
                <a:srgbClr val="000000"/>
              </a:solidFill>
            </a:endParaRPr>
          </a:p>
          <a:p>
            <a:endParaRPr lang="en-US" sz="2600" dirty="0">
              <a:solidFill>
                <a:srgbClr val="000000"/>
              </a:solidFill>
            </a:endParaRPr>
          </a:p>
          <a:p>
            <a:endParaRPr lang="en-US" sz="2600" dirty="0" smtClean="0">
              <a:solidFill>
                <a:srgbClr val="000000"/>
              </a:solidFill>
            </a:endParaRPr>
          </a:p>
        </p:txBody>
      </p:sp>
      <p:pic>
        <p:nvPicPr>
          <p:cNvPr id="4" name="Picture 3"/>
          <p:cNvPicPr>
            <a:picLocks noChangeAspect="1"/>
          </p:cNvPicPr>
          <p:nvPr/>
        </p:nvPicPr>
        <p:blipFill>
          <a:blip r:embed="rId2"/>
          <a:stretch>
            <a:fillRect/>
          </a:stretch>
        </p:blipFill>
        <p:spPr>
          <a:xfrm>
            <a:off x="973777" y="1093628"/>
            <a:ext cx="6840187" cy="3883231"/>
          </a:xfrm>
          <a:prstGeom prst="rect">
            <a:avLst/>
          </a:prstGeom>
        </p:spPr>
      </p:pic>
    </p:spTree>
    <p:extLst>
      <p:ext uri="{BB962C8B-B14F-4D97-AF65-F5344CB8AC3E}">
        <p14:creationId xmlns:p14="http://schemas.microsoft.com/office/powerpoint/2010/main" val="38822798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290945" y="554418"/>
            <a:ext cx="8627423" cy="1631216"/>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000000"/>
                </a:solidFill>
              </a:rPr>
              <a:t>Natural acceptance implies unconditional and total acceptance of the self, people and environment. </a:t>
            </a:r>
            <a:endParaRPr lang="en-US" sz="2000" dirty="0" smtClean="0">
              <a:solidFill>
                <a:srgbClr val="000000"/>
              </a:solidFill>
            </a:endParaRPr>
          </a:p>
          <a:p>
            <a:pPr marL="342900" indent="-342900">
              <a:buFont typeface="Arial" panose="020B0604020202020204" pitchFamily="34" charset="0"/>
              <a:buChar char="•"/>
            </a:pPr>
            <a:r>
              <a:rPr lang="en-US" sz="2000" dirty="0" smtClean="0">
                <a:solidFill>
                  <a:srgbClr val="000000"/>
                </a:solidFill>
              </a:rPr>
              <a:t>It </a:t>
            </a:r>
            <a:r>
              <a:rPr lang="en-US" sz="2000" dirty="0">
                <a:solidFill>
                  <a:srgbClr val="000000"/>
                </a:solidFill>
              </a:rPr>
              <a:t>also refers to the absence of any exception from others. </a:t>
            </a:r>
          </a:p>
          <a:p>
            <a:pPr marL="342900" indent="-342900">
              <a:buFont typeface="Arial" panose="020B0604020202020204" pitchFamily="34" charset="0"/>
              <a:buChar char="•"/>
            </a:pPr>
            <a:r>
              <a:rPr lang="en-US" sz="2000" dirty="0" smtClean="0">
                <a:solidFill>
                  <a:srgbClr val="000000"/>
                </a:solidFill>
              </a:rPr>
              <a:t> </a:t>
            </a:r>
            <a:r>
              <a:rPr lang="en-US" sz="2000" dirty="0">
                <a:solidFill>
                  <a:srgbClr val="000000"/>
                </a:solidFill>
              </a:rPr>
              <a:t>Once we fully and truly commit ourselves on the basis of natural acceptance, we feel a holistic sense of inner harmony, tranquility and fulfillment. </a:t>
            </a:r>
            <a:endParaRPr lang="en-US" sz="2000" dirty="0"/>
          </a:p>
        </p:txBody>
      </p:sp>
      <p:sp>
        <p:nvSpPr>
          <p:cNvPr id="5" name="Rectangle 4"/>
          <p:cNvSpPr/>
          <p:nvPr/>
        </p:nvSpPr>
        <p:spPr>
          <a:xfrm>
            <a:off x="290945" y="2123490"/>
            <a:ext cx="8853055" cy="2246769"/>
          </a:xfrm>
          <a:prstGeom prst="rect">
            <a:avLst/>
          </a:prstGeom>
        </p:spPr>
        <p:txBody>
          <a:bodyPr wrap="square">
            <a:spAutoFit/>
          </a:bodyPr>
          <a:lstStyle/>
          <a:p>
            <a:r>
              <a:rPr lang="en-US" sz="2000" b="1" dirty="0">
                <a:solidFill>
                  <a:srgbClr val="000000"/>
                </a:solidFill>
                <a:latin typeface="+mj-lt"/>
              </a:rPr>
              <a:t>2. EXPERIENTIAL VALIDATION: </a:t>
            </a:r>
            <a:endParaRPr lang="en-US" sz="2000" dirty="0">
              <a:solidFill>
                <a:srgbClr val="000000"/>
              </a:solidFill>
              <a:latin typeface="+mj-lt"/>
            </a:endParaRPr>
          </a:p>
          <a:p>
            <a:pPr marL="342900" indent="-342900">
              <a:buFont typeface="Arial" panose="020B0604020202020204" pitchFamily="34" charset="0"/>
              <a:buChar char="•"/>
            </a:pPr>
            <a:r>
              <a:rPr lang="en-US" sz="2000" dirty="0" smtClean="0">
                <a:solidFill>
                  <a:srgbClr val="000000"/>
                </a:solidFill>
                <a:latin typeface="+mj-lt"/>
              </a:rPr>
              <a:t> </a:t>
            </a:r>
            <a:r>
              <a:rPr lang="en-US" sz="2000" dirty="0">
                <a:solidFill>
                  <a:srgbClr val="000000"/>
                </a:solidFill>
                <a:latin typeface="+mj-lt"/>
              </a:rPr>
              <a:t>Experiential validation is a process that infuses direct experience with the learning environment and content. </a:t>
            </a:r>
          </a:p>
          <a:p>
            <a:pPr marL="342900" indent="-342900">
              <a:buFont typeface="Arial" panose="020B0604020202020204" pitchFamily="34" charset="0"/>
              <a:buChar char="•"/>
            </a:pPr>
            <a:r>
              <a:rPr lang="en-US" sz="2000" dirty="0" smtClean="0">
                <a:solidFill>
                  <a:srgbClr val="000000"/>
                </a:solidFill>
                <a:latin typeface="+mj-lt"/>
              </a:rPr>
              <a:t> </a:t>
            </a:r>
            <a:r>
              <a:rPr lang="en-US" sz="2000" dirty="0">
                <a:solidFill>
                  <a:srgbClr val="000000"/>
                </a:solidFill>
                <a:latin typeface="+mj-lt"/>
              </a:rPr>
              <a:t>It may be regarded as a philosophy and methodology in which the direct experience and focused reflection of the individual helps to increase knowledge, develop skill and </a:t>
            </a:r>
            <a:r>
              <a:rPr lang="en-US" sz="2000" dirty="0" smtClean="0">
                <a:solidFill>
                  <a:srgbClr val="000000"/>
                </a:solidFill>
                <a:latin typeface="+mj-lt"/>
              </a:rPr>
              <a:t> clarify </a:t>
            </a:r>
            <a:r>
              <a:rPr lang="en-US" sz="2000" dirty="0">
                <a:solidFill>
                  <a:srgbClr val="000000"/>
                </a:solidFill>
                <a:latin typeface="+mj-lt"/>
              </a:rPr>
              <a:t>values. </a:t>
            </a:r>
          </a:p>
          <a:p>
            <a:pPr marL="342900" indent="-342900">
              <a:buFont typeface="Arial" panose="020B0604020202020204" pitchFamily="34" charset="0"/>
              <a:buChar char="•"/>
            </a:pPr>
            <a:r>
              <a:rPr lang="en-US" sz="2000" dirty="0" smtClean="0">
                <a:solidFill>
                  <a:srgbClr val="000000"/>
                </a:solidFill>
                <a:latin typeface="+mj-lt"/>
              </a:rPr>
              <a:t> </a:t>
            </a:r>
            <a:r>
              <a:rPr lang="en-US" sz="2000" dirty="0">
                <a:solidFill>
                  <a:srgbClr val="000000"/>
                </a:solidFill>
                <a:latin typeface="+mj-lt"/>
              </a:rPr>
              <a:t>Self exploration takes place in the self and not the body. </a:t>
            </a:r>
            <a:endParaRPr lang="en-US" sz="2000" dirty="0">
              <a:latin typeface="+mj-lt"/>
            </a:endParaRPr>
          </a:p>
        </p:txBody>
      </p:sp>
    </p:spTree>
    <p:extLst>
      <p:ext uri="{BB962C8B-B14F-4D97-AF65-F5344CB8AC3E}">
        <p14:creationId xmlns:p14="http://schemas.microsoft.com/office/powerpoint/2010/main" val="18123116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800100" y="125730"/>
            <a:ext cx="6934200" cy="4720590"/>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476250" y="42862"/>
            <a:ext cx="7924800" cy="4992276"/>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62979"/>
          </a:xfrm>
          <a:prstGeom prst="rect">
            <a:avLst/>
          </a:prstGeom>
        </p:spPr>
        <p:txBody>
          <a:bodyPr wrap="square">
            <a:spAutoFit/>
          </a:bodyPr>
          <a:lstStyle/>
          <a:p>
            <a:pPr algn="ctr">
              <a:lnSpc>
                <a:spcPct val="150000"/>
              </a:lnSpc>
            </a:pPr>
            <a:r>
              <a:rPr lang="en-IN" sz="2400" b="1" dirty="0"/>
              <a:t>Unit-I </a:t>
            </a:r>
            <a:endParaRPr lang="en-IN" sz="2400" b="1" dirty="0" smtClean="0"/>
          </a:p>
          <a:p>
            <a:pPr algn="just">
              <a:lnSpc>
                <a:spcPct val="150000"/>
              </a:lnSpc>
            </a:pPr>
            <a:r>
              <a:rPr lang="en-IN" sz="2000" b="1" dirty="0" smtClean="0"/>
              <a:t>Introduction</a:t>
            </a:r>
            <a:r>
              <a:rPr lang="en-IN" sz="2000" b="1" dirty="0"/>
              <a:t>: Need, Basic Guidelines, Content and </a:t>
            </a:r>
            <a:r>
              <a:rPr lang="en-IN" sz="2000" b="1" dirty="0" smtClean="0"/>
              <a:t>Process for </a:t>
            </a:r>
            <a:r>
              <a:rPr lang="en-IN" sz="2000" b="1" dirty="0"/>
              <a:t>Value Education </a:t>
            </a:r>
            <a:r>
              <a:rPr lang="en-IN" sz="2000" dirty="0" smtClean="0"/>
              <a:t>Purpose </a:t>
            </a:r>
            <a:r>
              <a:rPr lang="en-IN" sz="2000" dirty="0"/>
              <a:t>and Motivation for the Course, Self-exploration–What Is It? - Its Content and Process</a:t>
            </a:r>
            <a:r>
              <a:rPr lang="en-IN" sz="2000" dirty="0" smtClean="0"/>
              <a:t>; ‘</a:t>
            </a:r>
            <a:r>
              <a:rPr lang="en-IN" sz="2000" dirty="0"/>
              <a:t>Natural Acceptance’ and Experiential Validation- as the Process for Self-Exploration. </a:t>
            </a:r>
            <a:r>
              <a:rPr lang="en-IN" sz="2000" dirty="0" smtClean="0"/>
              <a:t>Continuous Happiness </a:t>
            </a:r>
            <a:r>
              <a:rPr lang="en-IN" sz="2000" dirty="0"/>
              <a:t>and Prosperity- A Look at Basic Human Aspirations. Right Understanding, </a:t>
            </a:r>
            <a:r>
              <a:rPr lang="en-IN" sz="2000" dirty="0" smtClean="0"/>
              <a:t>Relationship and </a:t>
            </a:r>
            <a:r>
              <a:rPr lang="en-IN" sz="2000" dirty="0"/>
              <a:t>Physical Facility- The Basic Requirements for </a:t>
            </a:r>
            <a:r>
              <a:rPr lang="en-IN" sz="2000" dirty="0" smtClean="0"/>
              <a:t>Fulfilment </a:t>
            </a:r>
            <a:r>
              <a:rPr lang="en-IN" sz="2000" dirty="0"/>
              <a:t>of Aspirations of Every Human </a:t>
            </a:r>
            <a:r>
              <a:rPr lang="en-IN" sz="2000" dirty="0" smtClean="0"/>
              <a:t>Being with </a:t>
            </a:r>
            <a:r>
              <a:rPr lang="en-IN" sz="2000" dirty="0"/>
              <a:t>their Correct Priority. Understanding Happiness and Prosperity Correctly- A Critical </a:t>
            </a:r>
            <a:r>
              <a:rPr lang="en-IN" sz="2000" dirty="0" smtClean="0"/>
              <a:t>Appraisal of </a:t>
            </a:r>
            <a:r>
              <a:rPr lang="en-IN" sz="2000" dirty="0"/>
              <a:t>the Current Scenario. Method to </a:t>
            </a:r>
            <a:r>
              <a:rPr lang="en-IN" sz="2000" dirty="0" smtClean="0"/>
              <a:t>Fulfil </a:t>
            </a:r>
            <a:r>
              <a:rPr lang="en-IN" sz="2000" dirty="0"/>
              <a:t>the Above Human Aspirations: Understanding and </a:t>
            </a:r>
            <a:r>
              <a:rPr lang="en-IN" sz="2000" dirty="0" smtClean="0"/>
              <a:t>Living in </a:t>
            </a:r>
            <a:r>
              <a:rPr lang="en-IN" sz="2000" dirty="0"/>
              <a:t>Harmony at Various Levels.</a:t>
            </a:r>
            <a:endParaRPr lang="en-GB" sz="2000" dirty="0"/>
          </a:p>
        </p:txBody>
      </p:sp>
    </p:spTree>
    <p:extLst>
      <p:ext uri="{BB962C8B-B14F-4D97-AF65-F5344CB8AC3E}">
        <p14:creationId xmlns:p14="http://schemas.microsoft.com/office/powerpoint/2010/main" val="42566601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8991600" cy="4886326"/>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358140" y="99060"/>
            <a:ext cx="8115300" cy="4602480"/>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1143000" y="342900"/>
            <a:ext cx="7010400" cy="4663440"/>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895350" y="0"/>
            <a:ext cx="6915150" cy="5186363"/>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1162050" y="68581"/>
            <a:ext cx="6819900" cy="4831080"/>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872490" y="271462"/>
            <a:ext cx="7562850" cy="4673918"/>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1024890" y="243841"/>
            <a:ext cx="7200900" cy="4709160"/>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1284804" y="228601"/>
            <a:ext cx="6615371" cy="4754880"/>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687393"/>
            <a:ext cx="6858000" cy="45719"/>
          </a:xfrm>
        </p:spPr>
        <p:txBody>
          <a:bodyPr/>
          <a:lstStyle/>
          <a:p>
            <a:r>
              <a:rPr lang="en-US" sz="3200" b="1" dirty="0">
                <a:solidFill>
                  <a:srgbClr val="00B050"/>
                </a:solidFill>
                <a:latin typeface="+mn-lt"/>
              </a:rPr>
              <a:t>Right Understanding</a:t>
            </a:r>
            <a:endParaRPr lang="en-US" sz="3200" dirty="0">
              <a:solidFill>
                <a:srgbClr val="00B050"/>
              </a:solidFill>
              <a:latin typeface="+mn-lt"/>
            </a:endParaRPr>
          </a:p>
        </p:txBody>
      </p:sp>
      <p:sp>
        <p:nvSpPr>
          <p:cNvPr id="3" name="Subtitle 2"/>
          <p:cNvSpPr>
            <a:spLocks noGrp="1"/>
          </p:cNvSpPr>
          <p:nvPr>
            <p:ph type="subTitle" idx="1"/>
          </p:nvPr>
        </p:nvSpPr>
        <p:spPr>
          <a:xfrm>
            <a:off x="1142999" y="1009403"/>
            <a:ext cx="7561613" cy="3728852"/>
          </a:xfrm>
        </p:spPr>
        <p:txBody>
          <a:bodyPr/>
          <a:lstStyle/>
          <a:p>
            <a:pPr marL="285750" indent="-285750" algn="just">
              <a:buFont typeface="Arial" panose="020B0604020202020204" pitchFamily="34" charset="0"/>
              <a:buChar char="•"/>
            </a:pPr>
            <a:r>
              <a:rPr lang="en-US" sz="2000" dirty="0" smtClean="0"/>
              <a:t>Right </a:t>
            </a:r>
            <a:r>
              <a:rPr lang="en-US" sz="2000" dirty="0"/>
              <a:t>Understanding helps us to maintain proper relationships with other human beings and also helps us to make a </a:t>
            </a:r>
            <a:r>
              <a:rPr lang="en-US" sz="2000" dirty="0" smtClean="0"/>
              <a:t>proper choice of physical </a:t>
            </a:r>
            <a:r>
              <a:rPr lang="en-US" sz="2000" dirty="0"/>
              <a:t>facilities</a:t>
            </a:r>
            <a:r>
              <a:rPr lang="en-US" sz="2000" dirty="0" smtClean="0"/>
              <a:t>.</a:t>
            </a:r>
          </a:p>
          <a:p>
            <a:pPr algn="just"/>
            <a:endParaRPr lang="en-US" sz="2000" dirty="0" smtClean="0"/>
          </a:p>
          <a:p>
            <a:pPr marL="285750" indent="-285750" algn="just">
              <a:buFont typeface="Arial" panose="020B0604020202020204" pitchFamily="34" charset="0"/>
              <a:buChar char="•"/>
            </a:pPr>
            <a:r>
              <a:rPr lang="en-US" sz="2000" dirty="0" smtClean="0"/>
              <a:t> </a:t>
            </a:r>
            <a:r>
              <a:rPr lang="en-US" sz="2000" dirty="0"/>
              <a:t>Hence the needs of all human beings consist of the need for – </a:t>
            </a:r>
            <a:endParaRPr lang="en-US" sz="2000" dirty="0" smtClean="0"/>
          </a:p>
          <a:p>
            <a:pPr marL="628650" lvl="1" indent="-285750" algn="just">
              <a:buFont typeface="Arial" panose="020B0604020202020204" pitchFamily="34" charset="0"/>
              <a:buChar char="•"/>
            </a:pPr>
            <a:r>
              <a:rPr lang="en-US" sz="2000" dirty="0" smtClean="0"/>
              <a:t>Right </a:t>
            </a:r>
            <a:r>
              <a:rPr lang="en-US" sz="2000" dirty="0"/>
              <a:t>Understanding</a:t>
            </a:r>
            <a:r>
              <a:rPr lang="en-US" sz="2000" dirty="0" smtClean="0"/>
              <a:t>,</a:t>
            </a:r>
          </a:p>
          <a:p>
            <a:pPr marL="628650" lvl="1" indent="-285750" algn="just">
              <a:buFont typeface="Arial" panose="020B0604020202020204" pitchFamily="34" charset="0"/>
              <a:buChar char="•"/>
            </a:pPr>
            <a:r>
              <a:rPr lang="en-US" sz="2000" dirty="0" smtClean="0"/>
              <a:t> </a:t>
            </a:r>
            <a:r>
              <a:rPr lang="en-US" sz="2000" dirty="0"/>
              <a:t>Relationships and </a:t>
            </a:r>
            <a:endParaRPr lang="en-US" sz="2000" dirty="0" smtClean="0"/>
          </a:p>
          <a:p>
            <a:pPr marL="628650" lvl="1" indent="-285750" algn="just">
              <a:buFont typeface="Arial" panose="020B0604020202020204" pitchFamily="34" charset="0"/>
              <a:buChar char="•"/>
            </a:pPr>
            <a:r>
              <a:rPr lang="en-US" sz="2000" dirty="0" smtClean="0"/>
              <a:t>Physical </a:t>
            </a:r>
            <a:r>
              <a:rPr lang="en-US" sz="2000" dirty="0"/>
              <a:t>Facilities in the right order</a:t>
            </a:r>
            <a:r>
              <a:rPr lang="en-US" sz="2000" dirty="0" smtClean="0"/>
              <a:t>.</a:t>
            </a:r>
          </a:p>
        </p:txBody>
      </p:sp>
    </p:spTree>
    <p:extLst>
      <p:ext uri="{BB962C8B-B14F-4D97-AF65-F5344CB8AC3E}">
        <p14:creationId xmlns:p14="http://schemas.microsoft.com/office/powerpoint/2010/main" val="33174755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68135" y="0"/>
            <a:ext cx="8502733" cy="5143500"/>
          </a:xfrm>
        </p:spPr>
        <p:txBody>
          <a:bodyPr/>
          <a:lstStyle/>
          <a:p>
            <a:pPr algn="just"/>
            <a:r>
              <a:rPr lang="en-US" b="1" dirty="0">
                <a:solidFill>
                  <a:srgbClr val="00B050"/>
                </a:solidFill>
              </a:rPr>
              <a:t>Following is a set of three Proposals based on the need for </a:t>
            </a:r>
            <a:r>
              <a:rPr lang="en-US" b="1" dirty="0" smtClean="0">
                <a:solidFill>
                  <a:srgbClr val="00B050"/>
                </a:solidFill>
              </a:rPr>
              <a:t>Physical Facilities:</a:t>
            </a:r>
          </a:p>
          <a:p>
            <a:pPr algn="l">
              <a:buFont typeface="Arial" panose="020B0604020202020204" pitchFamily="34" charset="0"/>
              <a:buChar char="•"/>
            </a:pPr>
            <a:r>
              <a:rPr lang="en-US" dirty="0" smtClean="0">
                <a:solidFill>
                  <a:srgbClr val="222222"/>
                </a:solidFill>
                <a:latin typeface="times new roman" panose="02020603050405020304" pitchFamily="18" charset="0"/>
              </a:rPr>
              <a:t>Physical </a:t>
            </a:r>
            <a:r>
              <a:rPr lang="en-US" dirty="0">
                <a:solidFill>
                  <a:srgbClr val="222222"/>
                </a:solidFill>
                <a:latin typeface="times new roman" panose="02020603050405020304" pitchFamily="18" charset="0"/>
              </a:rPr>
              <a:t>Facilities are necessary for human beings</a:t>
            </a:r>
            <a:endParaRPr lang="en-US" dirty="0">
              <a:solidFill>
                <a:srgbClr val="222222"/>
              </a:solidFill>
              <a:latin typeface="Georgia" panose="02040502050405020303" pitchFamily="18" charset="0"/>
            </a:endParaRPr>
          </a:p>
          <a:p>
            <a:pPr algn="l">
              <a:buFont typeface="Arial" panose="020B0604020202020204" pitchFamily="34" charset="0"/>
              <a:buChar char="•"/>
            </a:pPr>
            <a:r>
              <a:rPr lang="en-US" dirty="0" smtClean="0">
                <a:solidFill>
                  <a:srgbClr val="222222"/>
                </a:solidFill>
                <a:latin typeface="times new roman" panose="02020603050405020304" pitchFamily="18" charset="0"/>
              </a:rPr>
              <a:t>Physical </a:t>
            </a:r>
            <a:r>
              <a:rPr lang="en-US" dirty="0">
                <a:solidFill>
                  <a:srgbClr val="222222"/>
                </a:solidFill>
                <a:latin typeface="times new roman" panose="02020603050405020304" pitchFamily="18" charset="0"/>
              </a:rPr>
              <a:t>Facilities are necessary for human beings and they are necessary for </a:t>
            </a:r>
            <a:r>
              <a:rPr lang="en-US" dirty="0" smtClean="0">
                <a:solidFill>
                  <a:srgbClr val="222222"/>
                </a:solidFill>
                <a:latin typeface="times new roman" panose="02020603050405020304" pitchFamily="18" charset="0"/>
              </a:rPr>
              <a:t>animals</a:t>
            </a:r>
          </a:p>
          <a:p>
            <a:pPr marL="457200" marR="6350" algn="l">
              <a:spcBef>
                <a:spcPts val="345"/>
              </a:spcBef>
              <a:spcAft>
                <a:spcPts val="1000"/>
              </a:spcAft>
            </a:pPr>
            <a:r>
              <a:rPr lang="en-US" b="1" dirty="0">
                <a:solidFill>
                  <a:srgbClr val="222222"/>
                </a:solidFill>
                <a:latin typeface="times new roman" panose="02020603050405020304" pitchFamily="18" charset="0"/>
              </a:rPr>
              <a:t>For e.g. : </a:t>
            </a:r>
            <a:r>
              <a:rPr lang="en-US" dirty="0">
                <a:solidFill>
                  <a:srgbClr val="222222"/>
                </a:solidFill>
                <a:latin typeface="times new roman" panose="02020603050405020304" pitchFamily="18" charset="0"/>
              </a:rPr>
              <a:t>Human Beings need</a:t>
            </a:r>
            <a:r>
              <a:rPr lang="en-US" b="1" dirty="0">
                <a:solidFill>
                  <a:srgbClr val="222222"/>
                </a:solidFill>
                <a:latin typeface="times new roman" panose="02020603050405020304" pitchFamily="18" charset="0"/>
              </a:rPr>
              <a:t> </a:t>
            </a:r>
            <a:r>
              <a:rPr lang="en-US" dirty="0">
                <a:solidFill>
                  <a:srgbClr val="222222"/>
                </a:solidFill>
                <a:latin typeface="times new roman" panose="02020603050405020304" pitchFamily="18" charset="0"/>
              </a:rPr>
              <a:t>food, water, TV, bike, MBA degree, Relationships with family and society etc.</a:t>
            </a:r>
            <a:endParaRPr lang="en-US" dirty="0">
              <a:solidFill>
                <a:srgbClr val="222222"/>
              </a:solidFill>
              <a:latin typeface="Georgia" panose="02040502050405020303" pitchFamily="18" charset="0"/>
            </a:endParaRPr>
          </a:p>
          <a:p>
            <a:pPr marL="457200" marR="6350" algn="l">
              <a:spcBef>
                <a:spcPts val="345"/>
              </a:spcBef>
              <a:spcAft>
                <a:spcPts val="1000"/>
              </a:spcAft>
            </a:pPr>
            <a:r>
              <a:rPr lang="en-US" b="1" dirty="0">
                <a:solidFill>
                  <a:srgbClr val="222222"/>
                </a:solidFill>
                <a:latin typeface="times new roman" panose="02020603050405020304" pitchFamily="18" charset="0"/>
              </a:rPr>
              <a:t>For e.g.: </a:t>
            </a:r>
            <a:r>
              <a:rPr lang="en-US" dirty="0">
                <a:solidFill>
                  <a:srgbClr val="222222"/>
                </a:solidFill>
                <a:latin typeface="times new roman" panose="02020603050405020304" pitchFamily="18" charset="0"/>
              </a:rPr>
              <a:t>Animals need</a:t>
            </a:r>
            <a:r>
              <a:rPr lang="en-US" b="1" dirty="0">
                <a:solidFill>
                  <a:srgbClr val="222222"/>
                </a:solidFill>
                <a:latin typeface="times new roman" panose="02020603050405020304" pitchFamily="18" charset="0"/>
              </a:rPr>
              <a:t> </a:t>
            </a:r>
            <a:r>
              <a:rPr lang="en-US" dirty="0">
                <a:solidFill>
                  <a:srgbClr val="222222"/>
                </a:solidFill>
                <a:latin typeface="times new roman" panose="02020603050405020304" pitchFamily="18" charset="0"/>
              </a:rPr>
              <a:t>food, water, shelter from extreme climatic conditions etc.</a:t>
            </a:r>
            <a:endParaRPr lang="en-US" dirty="0">
              <a:solidFill>
                <a:srgbClr val="222222"/>
              </a:solidFill>
              <a:latin typeface="Georgia" panose="02040502050405020303" pitchFamily="18" charset="0"/>
            </a:endParaRPr>
          </a:p>
          <a:p>
            <a:pPr algn="l">
              <a:buFont typeface="Arial" panose="020B0604020202020204" pitchFamily="34" charset="0"/>
              <a:buChar char="•"/>
            </a:pPr>
            <a:r>
              <a:rPr lang="en-US" dirty="0" smtClean="0">
                <a:solidFill>
                  <a:srgbClr val="222222"/>
                </a:solidFill>
                <a:latin typeface="times new roman" panose="02020603050405020304" pitchFamily="18" charset="0"/>
              </a:rPr>
              <a:t>Physical </a:t>
            </a:r>
            <a:r>
              <a:rPr lang="en-US" dirty="0">
                <a:solidFill>
                  <a:srgbClr val="222222"/>
                </a:solidFill>
                <a:latin typeface="times new roman" panose="02020603050405020304" pitchFamily="18" charset="0"/>
              </a:rPr>
              <a:t>Facilities are necessary and complete for animals, while they are necessary but not complete for human beings</a:t>
            </a:r>
            <a:endParaRPr lang="en-US" dirty="0">
              <a:solidFill>
                <a:srgbClr val="222222"/>
              </a:solidFill>
              <a:latin typeface="Georgia" panose="02040502050405020303" pitchFamily="18" charset="0"/>
            </a:endParaRPr>
          </a:p>
          <a:p>
            <a:pPr algn="l">
              <a:buFont typeface="Arial" panose="020B0604020202020204" pitchFamily="34" charset="0"/>
              <a:buChar char="•"/>
            </a:pPr>
            <a:endParaRPr lang="en-US" dirty="0" smtClean="0">
              <a:solidFill>
                <a:srgbClr val="222222"/>
              </a:solidFill>
              <a:latin typeface="Georgia" panose="02040502050405020303" pitchFamily="18" charset="0"/>
            </a:endParaRPr>
          </a:p>
          <a:p>
            <a:pPr marL="457200" marR="6350" algn="l">
              <a:spcBef>
                <a:spcPts val="345"/>
              </a:spcBef>
              <a:spcAft>
                <a:spcPts val="1000"/>
              </a:spcAft>
            </a:pPr>
            <a:r>
              <a:rPr lang="en-US" b="1" dirty="0" smtClean="0">
                <a:solidFill>
                  <a:srgbClr val="222222"/>
                </a:solidFill>
                <a:latin typeface="times new roman" panose="02020603050405020304" pitchFamily="18" charset="0"/>
              </a:rPr>
              <a:t>For </a:t>
            </a:r>
            <a:r>
              <a:rPr lang="en-US" b="1" dirty="0">
                <a:solidFill>
                  <a:srgbClr val="222222"/>
                </a:solidFill>
                <a:latin typeface="times new roman" panose="02020603050405020304" pitchFamily="18" charset="0"/>
              </a:rPr>
              <a:t>e.g.:</a:t>
            </a:r>
            <a:r>
              <a:rPr lang="en-US" dirty="0">
                <a:solidFill>
                  <a:srgbClr val="222222"/>
                </a:solidFill>
                <a:latin typeface="times new roman" panose="02020603050405020304" pitchFamily="18" charset="0"/>
              </a:rPr>
              <a:t> Animals need food to survive. Once an animal receives the necessary grass or fodder, its need is complete. But for human beings, the needs are incomplete. If they are hungry they want food, but they look for something tasty. Once their hunger is satisfied, they need some recreation/ physical facilities, followed by the need for relationships etc. This list of human needs is almost endless and mostly incomplete.</a:t>
            </a:r>
            <a:endParaRPr lang="en-US" dirty="0">
              <a:solidFill>
                <a:srgbClr val="222222"/>
              </a:solidFill>
              <a:latin typeface="Georgia" panose="02040502050405020303" pitchFamily="18" charset="0"/>
            </a:endParaRPr>
          </a:p>
          <a:p>
            <a:pPr algn="just"/>
            <a:endParaRPr lang="en-US" dirty="0"/>
          </a:p>
        </p:txBody>
      </p:sp>
    </p:spTree>
    <p:extLst>
      <p:ext uri="{BB962C8B-B14F-4D97-AF65-F5344CB8AC3E}">
        <p14:creationId xmlns:p14="http://schemas.microsoft.com/office/powerpoint/2010/main" val="4126268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9436" y="954212"/>
            <a:ext cx="6858000" cy="267837"/>
          </a:xfrm>
        </p:spPr>
        <p:txBody>
          <a:bodyPr/>
          <a:lstStyle/>
          <a:p>
            <a:r>
              <a:rPr lang="en-US" sz="2000" b="1" dirty="0"/>
              <a:t>Unit-II </a:t>
            </a:r>
            <a:r>
              <a:rPr lang="en-US" sz="2000" b="1" dirty="0" smtClean="0"/>
              <a:t/>
            </a:r>
            <a:br>
              <a:rPr lang="en-US" sz="2000" b="1" dirty="0" smtClean="0"/>
            </a:br>
            <a:r>
              <a:rPr lang="en-US" sz="2000" b="1" dirty="0" smtClean="0"/>
              <a:t>Understanding </a:t>
            </a:r>
            <a:r>
              <a:rPr lang="en-US" sz="2000" b="1" dirty="0"/>
              <a:t>Harmony in the Human Being - Harmony</a:t>
            </a:r>
            <a:br>
              <a:rPr lang="en-US" sz="2000" b="1" dirty="0"/>
            </a:br>
            <a:r>
              <a:rPr lang="en-US" sz="2000" b="1" dirty="0"/>
              <a:t>in Myself!</a:t>
            </a:r>
          </a:p>
        </p:txBody>
      </p:sp>
      <p:sp>
        <p:nvSpPr>
          <p:cNvPr id="3" name="Subtitle 2"/>
          <p:cNvSpPr>
            <a:spLocks noGrp="1"/>
          </p:cNvSpPr>
          <p:nvPr>
            <p:ph type="subTitle" idx="1"/>
          </p:nvPr>
        </p:nvSpPr>
        <p:spPr>
          <a:xfrm>
            <a:off x="351890" y="1397285"/>
            <a:ext cx="8535256" cy="3595955"/>
          </a:xfrm>
        </p:spPr>
        <p:txBody>
          <a:bodyPr/>
          <a:lstStyle/>
          <a:p>
            <a:pPr algn="just"/>
            <a:r>
              <a:rPr lang="en-US" dirty="0"/>
              <a:t>Understanding Human Being as a Co-Existence of the Sentient ‘</a:t>
            </a:r>
            <a:r>
              <a:rPr lang="en-US" dirty="0" smtClean="0"/>
              <a:t>I’ and </a:t>
            </a:r>
            <a:r>
              <a:rPr lang="en-US" dirty="0"/>
              <a:t>the Material ‘Body’.</a:t>
            </a:r>
          </a:p>
          <a:p>
            <a:pPr algn="just"/>
            <a:r>
              <a:rPr lang="en-US" dirty="0"/>
              <a:t>Understanding the Needs of Self (‘I’) and ‘Body’ - Happiness and Physical Facility.</a:t>
            </a:r>
          </a:p>
          <a:p>
            <a:pPr algn="just"/>
            <a:r>
              <a:rPr lang="en-US" dirty="0"/>
              <a:t>Understanding the Body as an Instrument of ‘I’ (I Am Being the Doer, Seer and Enjoyer).</a:t>
            </a:r>
          </a:p>
          <a:p>
            <a:pPr algn="just"/>
            <a:r>
              <a:rPr lang="en-US" dirty="0"/>
              <a:t>Understanding the Characteristics and Activities of ‘I’ and Harmony in ‘I’.</a:t>
            </a:r>
          </a:p>
          <a:p>
            <a:pPr algn="just"/>
            <a:r>
              <a:rPr lang="en-US" dirty="0"/>
              <a:t>Understanding the Harmony of I with the Body: </a:t>
            </a:r>
            <a:r>
              <a:rPr lang="en-US" dirty="0" err="1"/>
              <a:t>Sanyam</a:t>
            </a:r>
            <a:r>
              <a:rPr lang="en-US" dirty="0"/>
              <a:t> and Health; Correct Appraisal of Physical</a:t>
            </a:r>
          </a:p>
          <a:p>
            <a:pPr algn="just"/>
            <a:r>
              <a:rPr lang="en-US" dirty="0"/>
              <a:t>Needs, Meaning of Prosperity in Detail.</a:t>
            </a:r>
          </a:p>
          <a:p>
            <a:pPr algn="just"/>
            <a:r>
              <a:rPr lang="en-US" dirty="0"/>
              <a:t>Programs to Ensure </a:t>
            </a:r>
            <a:r>
              <a:rPr lang="en-US" dirty="0" err="1"/>
              <a:t>Sanyam</a:t>
            </a:r>
            <a:r>
              <a:rPr lang="en-US" dirty="0"/>
              <a:t> and Health.</a:t>
            </a:r>
          </a:p>
        </p:txBody>
      </p:sp>
    </p:spTree>
    <p:extLst>
      <p:ext uri="{BB962C8B-B14F-4D97-AF65-F5344CB8AC3E}">
        <p14:creationId xmlns:p14="http://schemas.microsoft.com/office/powerpoint/2010/main" val="64292935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496290" y="1737122"/>
            <a:ext cx="5981700" cy="1295400"/>
          </a:xfrm>
          <a:prstGeom prst="rect">
            <a:avLst/>
          </a:prstGeom>
        </p:spPr>
      </p:pic>
      <p:sp>
        <p:nvSpPr>
          <p:cNvPr id="5" name="AutoShape 4" descr="data:image/png;base64,iVBORw0KGgoAAAANSUhEUgAAAnQAAACICAIAAADhxOHTAAANEElEQVR4nO3d2bKjIBhGUYuiUEJ8/8e1LxRlNJ6WYJS9rrpzDA6Q/4tDtJsAAEBR3dULAADA0xCuAAAURrgCAFAY4QoAQGGEKwAAhRGuAAAURrgCAFAY4QoAQGGEK75rNK9edJ0cTjWileg62b+rvfE/2s/9u/IiAfgFhCvOWuIzItRrNIOc/3NFuI69nbn/xtwCd53o9R9nYRcsmFewwKN59VIZ8yF3ATwG4YoygszQcstULc+Ga6ml8v7UyyBNjZJ/Ddej89JKiCVcAbSAcEUZ806qt68mln3Bu4Tr9+alZdcRrkBLCFeUEYTrZHdeZb+E65w98yvugVmhXtN2CFdqsx1i7eSglTLmHeSWUSI+kLu9y834Y+E6mlevhp12sjM9cM7VeeO2HTItSz0fOo62QIEeAlAR4YoyPuy5CjEfF1334ZbTsc4erZai1+/RDNLu5I297IQy/ulMp4V5FlLb1oIJpuPhqpWQQ7AWbjvpmWbOswavG/0ySixvj04Da2m/XswtC2XiLUC4AndDuKKMIFyXvbH1nKtNiDVm7DR2X80mSnju1t9zHbUS4d6q1MZ73Wv2Q7g65nBNtZOb6XRszzVY62iypal1kaRKbIFi/QSgCsIVZWwXBvtxNfkXNHkx4+Tx2MvwYih7xHgKdwq3NIrZ9x4M1/Ww8CD9s8JuOzszPRuufbjN5rWOtwCAeyFcUUZ8znWVC1fnv69eeOnlnJRd9x3XcE1fhbSe4v3LnmvinGvczs5MC4Rr5qhvsAWS2xzAzyJcUcb/hevyLrWc8pxf0dHlSPE/tvlq1ft7tP8Rrv6LYTu5mU7nw9U/4LyzBT5tfgC/hXBFGXMMJA9j7oTr8lf3jKYZpLtDKcJMDabXUmoz72UuL2r558PCq1w7yZlOfw9X3YdXC7tzmaeUfWIL/KEnAPwAwhVnRTc88hJrPX3YyWH7zYm78+rfYGE0g+6307drsoYXDPuvuGd8pZR2Mbx2sgvsnG3NtJOZqbdgzhtVuMDbz5CiPwUtz7e1CrbAN3sPwFcQrrjYqJX82mU7cz59qXEAyKHu4GJGqe9dsEO4ArgEdQdXin8DUxbhCuAS1B1cw55//e7vTAhXAJeg7uDJCFcAl6Du4MkIVwCXoO7gyQhXAJeg7uDJCFcAl6Du4MkIVwCXoO7gyQhXAJeg7uDJCFcAl6Du4MkIVwCXoO7gyQhXAJeg7uDJCFcAl6Du4MkIVwCXoO7gyQhXAJeg7uCBuryrFw1AE6g1eCaSFcCFKDd4JsIVwIUoN3gskhXAVag4eCzCFcBVqDh4MpIVwCUoOngywhXAJSg6eDiSFUB91B0AAAojXAEAKIxwBQCgsEbDdef2eABQ1tUFDxdotNcZ8QAqoNQ0q9FeZ8QDqIBS06xGe50RD6ACSk2zGu11RjyACig1zWq01xnxACqg1DSr0V5nxAOogFLTrEZ7nREPoAJKTbMa7XVGPIAKKDXNarTXGfEAKqDUNKvRXmfEA6iAUtOsRnudEQ+gAkpNsxrtdUY8gAooNc1qtNcZ8QAqoNQ0q9FeZ8QDqIBS06xGe50RD6ACSk2zGu11RjyACig1zWq01xnxACqg1DSr0V5nxAOogFLTrEZ7nREPoAJKTbMa7XVGPIAKKDXNaqjXu7yrFw3Ac1BqMBGuDHcAZVFqMDUVrlNm0F+9UACehlKDtvqb4Q6gAkoNmutyRjyACig1jWuuyxnuACqg1DSuxV5nxAOogFLTshZ7neEOoAJKTcsa7XhGPIAKKDXNouMBoJhRK9F1sn//SDu4yi+G62hevXAuBhDKmHf4ohyuXkwAz/fXkCsSimMvlzpHuN7WL4brbOxl14levz++CABfouU13+bZc707whUA0kYzyE72SnSd1KZq2SFc7+6m4TpI5+Dw8tVSKGPey3+FMiY1jdPgeuBlPfayHHmWwzys3WMy28Ry0GqZEYBnM0qsBcHNub1a4U98pBzFtShuhxJ0OzcN1/c6uOfXjRKdUMY7Lyu1ec/TC9HJ3nvLaAZpB244+oUQQhnztq+/RzNIm9xjL9cUB/Bgo3n1Yq42g3SODI87tcI5VzoeK0epWvSe/HClBN3Rj4dr0k64RgPUGbjuZKNWwia3cY75uO/1J3a+ivK1EWiAG2NadsGR4WStmLJ7rvlylKlFXrhSgm7ox8P1r3uu0UDPhOvaoD0+44RrLrCXY8+vr685gB+gZXhU1j0ynKsVQRAeL0dBLUqENCXoVtoN13mwyv4d7rmm2py8HwjVvrQBQGXryVSPc81wwXBN1qLsiV5K0E3cNVyn/OA+MprHXq4D9GO4jmbQmasMADySUSLYRwyODBcL10wtCs65UoJu5+bh6pwTXb/QHQlXo4TXzqdwlet1febVC0Y28GSjViLaO1zqjK0PpcJVZ2pReEETJehufjFcD96hacvUZYDaZF3f5RzYkf17PWnhXRvcdVIuP+UR29SD144ZdO9Mz7AGnmu7GNj95Z57lFio7WrLoFb4NedYOXIKj61F268NlwuPKUH384vhCgDArRGuAAAURrgCAFAY4QoAQGGEKwAAhRGuAAAURrgCAFBYIlzdO2re3fyTtWbvxnn+Zi5jL+s/Jhote1L9OcO9W9MlqB4neeE636jhMVG0/hj8T2s0mlcvCzx0olQ7/78AztOvstMcWMj4aQfANzys/pwR3MS/PqrHeV64avm0kf0fH9dRK1FiNJRq5+wy7H88ji3k/Mjo0ksHeJ5Xf874/T1Xqse+LVwf+Qze/whX9/mLZ5Rq54yPH4+DC8ntTPFtj6w/Z7gPF7lmAage5yzhGoTQ+kC39Y6a7qYxzj0y1753XtxuyJmccnsKuhzmp/7uvRI/dth/iPq8zHb66F7bdr3sksyPq7N36ZTDtB6B2W7ov854CNo5sEGW5cm1c2xbbR1hh29qgbcbeS/nld11XBY7voe40x3JhUx22dT24R182/n6Mx0uQTXrjze75S7Be6s2uc9tFek9V6rHXazhuj2uYcseIcT6uEHnMajLeJpHiT+Bvb2+1OadnHI0g1yfEbF8V029YhfGtmzv2i+EmO+UPd/t2nu8YvgInXXWQgihXu6y5R4Ha/QrHgf7G8R76sX8QZJDsh27nIltlWpEOQ8qkHr5wAsh/I/oel45WsfJ/3jE3aGjhUx22bIRUg8pAoo4WX+mzMcqNXHl+hM0Ze/Rn1o1fy3mjRCGK9XjRmy4aiX8lU/mR/AkprkjpfLeuxzNSE7Zv4NvQ1otD4uIXlkadE88BCchvGcfOp8QVxCi69wPPmvdld8g8ddq0et3sp1gOzvbKt2IO9Pss2kz6+itb6Y7okdlJaaJmwXKOlV/luF9rASpuvUn1VT2q7m/FvE5V6rHvdhwjb5ZpJ9s6h8S2Tl8kZ5SvSb3uId7+MJ/xX/dGdzutyH3224vkz0XHW5ajoH8Z7imN4i33ZIjz/9rclt9bmT/4xGv4+R+PDLdkfjOm+qyqdWPB+o4VX/UK/+xSkxcs/4km8o+CNZfi3ilqB73srvnmhzc6cBIPdU8f5DdeTjr+tXPe2Uei/aBiOnB7bzy6kX6zH+VcPUGzTqM8uGafAL850bOfjxSKxV+PHa6rMmPB+o4U3+mv5egavVnsrHqNpUL12BXNROuVI/bSJxznaUHd/QZmFIbbtSqV4kp5xnp8FhB9IqUXepQTO5sqFRKZC71DoeOs/x7Q/x4uM5XJbiXPtmPRP6wcHJbfW7k6MfDWUf/wE6iO3aOSoVbssmzJqjjTP2Z/lKCatefPtHU7p6rcyg1Dleqx62krxae8tmjZed2uVFC9vMXvW3babl++wunHM0gtwvV5ku0w1eEEJ0bgfnBbSfId6qzXsHe6nZpgL1sLxiRuvc+MLsbZL0WY5vdXjvpbbXXyPTxrIndSt6JFv+ShLg7goVMThOvMlDWyfoz7X2sgomr1p/19KfbVDZc/YuY4st3d1eT6vFz0r9zXU9CdPOlcfYIevjX1HkL98tXPOVoBt0P0pky+cr2Xzn/c73Mzuu/afr8Q2YnO71P7/a6UNr5fpq8RH5/g7hXpQfn8IN2drZV3Ig3I2ct7LeZdRleveiElGJ7xf2sbg0muiNayGTnNvtLNVRzsv5Mx0pQ5fqTampv1dzp3Yx3UT3u4vZ3aBq1kndb5rIq3DSu8XuEog7qT31Uj++5/b2FjVIX3sTkF3y719o8pIP6qD/1UT2+J/FUHPdY+Y8bzSCb/E7k+urHo9lvnbgK9acmqsf33PV5rvaMwpX33vwF7qmRlscxUNMz6g/V46vuGq4AAPwswhUAgMIIVwAACiNcAQAojHAFAKAwwhUAgMIIVwAACiNcAQAojHAFAKAwwhUAgMIIVwAACiNcAQAojHAFAKAwwhUAgMIIVwAACiNcAQAojHAFAKAwwhUAgMIIVwAACiNcAQAojHAFAKAwwhUAgMIIVwAACvsHnt3LtFQ4pTgAAAAASUVORK5CYIIA"/>
          <p:cNvSpPr>
            <a:spLocks noGrp="1" noChangeAspect="1" noChangeArrowheads="1"/>
          </p:cNvSpPr>
          <p:nvPr>
            <p:ph type="ctrTitle"/>
          </p:nvPr>
        </p:nvSpPr>
        <p:spPr bwMode="auto">
          <a:xfrm>
            <a:off x="1710047" y="0"/>
            <a:ext cx="9132125" cy="567640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4443772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3756" y="841772"/>
            <a:ext cx="7787244" cy="310134"/>
          </a:xfrm>
        </p:spPr>
        <p:txBody>
          <a:bodyPr/>
          <a:lstStyle/>
          <a:p>
            <a:r>
              <a:rPr lang="en-US" sz="3200" b="1" dirty="0">
                <a:solidFill>
                  <a:srgbClr val="00B050"/>
                </a:solidFill>
              </a:rPr>
              <a:t>Importance/ Need for Right Understanding:</a:t>
            </a:r>
            <a:endParaRPr lang="en-US" sz="3200" dirty="0">
              <a:solidFill>
                <a:srgbClr val="00B050"/>
              </a:solidFill>
            </a:endParaRPr>
          </a:p>
        </p:txBody>
      </p:sp>
      <p:sp>
        <p:nvSpPr>
          <p:cNvPr id="3" name="Subtitle 2"/>
          <p:cNvSpPr>
            <a:spLocks noGrp="1"/>
          </p:cNvSpPr>
          <p:nvPr>
            <p:ph type="subTitle" idx="1"/>
          </p:nvPr>
        </p:nvSpPr>
        <p:spPr>
          <a:xfrm>
            <a:off x="534390" y="1306285"/>
            <a:ext cx="8609610" cy="3740727"/>
          </a:xfrm>
        </p:spPr>
        <p:txBody>
          <a:bodyPr/>
          <a:lstStyle/>
          <a:p>
            <a:pPr marR="6350" algn="l">
              <a:spcBef>
                <a:spcPts val="345"/>
              </a:spcBef>
              <a:spcAft>
                <a:spcPts val="1000"/>
              </a:spcAft>
            </a:pPr>
            <a:r>
              <a:rPr lang="en-US" dirty="0">
                <a:solidFill>
                  <a:srgbClr val="222222"/>
                </a:solidFill>
                <a:latin typeface="times new roman" panose="02020603050405020304" pitchFamily="18" charset="0"/>
              </a:rPr>
              <a:t>Right Understanding helps to create harmony at all four levels of human living. Right Understanding enables us to –</a:t>
            </a:r>
            <a:endParaRPr lang="en-US" dirty="0">
              <a:solidFill>
                <a:srgbClr val="222222"/>
              </a:solidFill>
              <a:latin typeface="Georgia" panose="02040502050405020303" pitchFamily="18" charset="0"/>
            </a:endParaRPr>
          </a:p>
          <a:p>
            <a:pPr algn="l">
              <a:buFont typeface="Arial" panose="020B0604020202020204" pitchFamily="34" charset="0"/>
              <a:buChar char="•"/>
            </a:pPr>
            <a:r>
              <a:rPr lang="en-US" sz="800" dirty="0">
                <a:solidFill>
                  <a:srgbClr val="222222"/>
                </a:solidFill>
                <a:latin typeface="times new roman" panose="02020603050405020304" pitchFamily="18" charset="0"/>
              </a:rPr>
              <a:t>      </a:t>
            </a:r>
            <a:r>
              <a:rPr lang="en-US" dirty="0">
                <a:solidFill>
                  <a:srgbClr val="222222"/>
                </a:solidFill>
                <a:latin typeface="times new roman" panose="02020603050405020304" pitchFamily="18" charset="0"/>
              </a:rPr>
              <a:t>Resolve the issues in human relationships</a:t>
            </a:r>
            <a:endParaRPr lang="en-US" dirty="0">
              <a:solidFill>
                <a:srgbClr val="222222"/>
              </a:solidFill>
              <a:latin typeface="Georgia" panose="02040502050405020303" pitchFamily="18" charset="0"/>
            </a:endParaRPr>
          </a:p>
          <a:p>
            <a:pPr algn="l">
              <a:buFont typeface="Arial" panose="020B0604020202020204" pitchFamily="34" charset="0"/>
              <a:buChar char="•"/>
            </a:pPr>
            <a:r>
              <a:rPr lang="en-US" dirty="0">
                <a:solidFill>
                  <a:srgbClr val="222222"/>
                </a:solidFill>
                <a:latin typeface="times new roman" panose="02020603050405020304" pitchFamily="18" charset="0"/>
              </a:rPr>
              <a:t>   Be prosperous</a:t>
            </a:r>
            <a:endParaRPr lang="en-US" dirty="0">
              <a:solidFill>
                <a:srgbClr val="222222"/>
              </a:solidFill>
              <a:latin typeface="Georgia" panose="02040502050405020303" pitchFamily="18" charset="0"/>
            </a:endParaRPr>
          </a:p>
          <a:p>
            <a:pPr algn="l">
              <a:buFont typeface="Arial" panose="020B0604020202020204" pitchFamily="34" charset="0"/>
              <a:buChar char="•"/>
            </a:pPr>
            <a:r>
              <a:rPr lang="en-US" dirty="0">
                <a:solidFill>
                  <a:srgbClr val="222222"/>
                </a:solidFill>
                <a:latin typeface="times new roman" panose="02020603050405020304" pitchFamily="18" charset="0"/>
              </a:rPr>
              <a:t>  </a:t>
            </a:r>
            <a:r>
              <a:rPr lang="en-US" sz="800" dirty="0">
                <a:solidFill>
                  <a:srgbClr val="222222"/>
                </a:solidFill>
                <a:latin typeface="times new roman" panose="02020603050405020304" pitchFamily="18" charset="0"/>
              </a:rPr>
              <a:t>   </a:t>
            </a:r>
            <a:r>
              <a:rPr lang="en-US" dirty="0">
                <a:solidFill>
                  <a:srgbClr val="222222"/>
                </a:solidFill>
                <a:latin typeface="times new roman" panose="02020603050405020304" pitchFamily="18" charset="0"/>
              </a:rPr>
              <a:t>Enrich Nature</a:t>
            </a:r>
            <a:endParaRPr lang="en-US" dirty="0">
              <a:solidFill>
                <a:srgbClr val="222222"/>
              </a:solidFill>
              <a:latin typeface="Georgia" panose="02040502050405020303" pitchFamily="18" charset="0"/>
            </a:endParaRPr>
          </a:p>
          <a:p>
            <a:pPr algn="l">
              <a:buFont typeface="Arial" panose="020B0604020202020204" pitchFamily="34" charset="0"/>
              <a:buChar char="•"/>
            </a:pPr>
            <a:r>
              <a:rPr lang="en-US" dirty="0">
                <a:solidFill>
                  <a:srgbClr val="222222"/>
                </a:solidFill>
                <a:latin typeface="times new roman" panose="02020603050405020304" pitchFamily="18" charset="0"/>
              </a:rPr>
              <a:t>   Work out our requirements for physical facilities</a:t>
            </a:r>
            <a:endParaRPr lang="en-US" dirty="0">
              <a:solidFill>
                <a:srgbClr val="222222"/>
              </a:solidFill>
              <a:latin typeface="Georgia" panose="02040502050405020303" pitchFamily="18" charset="0"/>
            </a:endParaRPr>
          </a:p>
          <a:p>
            <a:pPr algn="l">
              <a:buFont typeface="Arial" panose="020B0604020202020204" pitchFamily="34" charset="0"/>
              <a:buChar char="•"/>
            </a:pPr>
            <a:r>
              <a:rPr lang="en-US" dirty="0">
                <a:solidFill>
                  <a:srgbClr val="222222"/>
                </a:solidFill>
                <a:latin typeface="times new roman" panose="02020603050405020304" pitchFamily="18" charset="0"/>
              </a:rPr>
              <a:t>   Correctly distinguish between wealth and prosperity</a:t>
            </a:r>
            <a:endParaRPr lang="en-US" dirty="0">
              <a:solidFill>
                <a:srgbClr val="222222"/>
              </a:solidFill>
              <a:latin typeface="Georgia" panose="02040502050405020303" pitchFamily="18" charset="0"/>
            </a:endParaRPr>
          </a:p>
          <a:p>
            <a:pPr algn="l">
              <a:buFont typeface="Arial" panose="020B0604020202020204" pitchFamily="34" charset="0"/>
              <a:buChar char="•"/>
            </a:pPr>
            <a:r>
              <a:rPr lang="en-US" dirty="0">
                <a:solidFill>
                  <a:srgbClr val="222222"/>
                </a:solidFill>
                <a:latin typeface="times new roman" panose="02020603050405020304" pitchFamily="18" charset="0"/>
              </a:rPr>
              <a:t>   Understand the harmony in Nature</a:t>
            </a:r>
            <a:endParaRPr lang="en-US" dirty="0">
              <a:solidFill>
                <a:srgbClr val="222222"/>
              </a:solidFill>
              <a:latin typeface="Georgia" panose="02040502050405020303" pitchFamily="18" charset="0"/>
            </a:endParaRPr>
          </a:p>
          <a:p>
            <a:pPr marR="6350" algn="l">
              <a:spcBef>
                <a:spcPts val="0"/>
              </a:spcBef>
            </a:pPr>
            <a:r>
              <a:rPr lang="en-US" dirty="0">
                <a:solidFill>
                  <a:srgbClr val="222222"/>
                </a:solidFill>
                <a:latin typeface="times new roman" panose="02020603050405020304" pitchFamily="18" charset="0"/>
              </a:rPr>
              <a:t>Right Understanding forms the basis on which we can work for relationships and also acquire Physical Facilities.</a:t>
            </a:r>
            <a:endParaRPr lang="en-US" dirty="0">
              <a:solidFill>
                <a:srgbClr val="222222"/>
              </a:solidFill>
              <a:latin typeface="Georgia" panose="02040502050405020303" pitchFamily="18" charset="0"/>
            </a:endParaRPr>
          </a:p>
          <a:p>
            <a:endParaRPr lang="en-US" dirty="0"/>
          </a:p>
        </p:txBody>
      </p:sp>
    </p:spTree>
    <p:extLst>
      <p:ext uri="{BB962C8B-B14F-4D97-AF65-F5344CB8AC3E}">
        <p14:creationId xmlns:p14="http://schemas.microsoft.com/office/powerpoint/2010/main" val="27274152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86953" y="-140368"/>
            <a:ext cx="10517905" cy="5424235"/>
          </a:xfrm>
          <a:prstGeom prst="rect">
            <a:avLst/>
          </a:prstGeom>
        </p:spPr>
      </p:pic>
    </p:spTree>
    <p:extLst>
      <p:ext uri="{BB962C8B-B14F-4D97-AF65-F5344CB8AC3E}">
        <p14:creationId xmlns:p14="http://schemas.microsoft.com/office/powerpoint/2010/main" val="982115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309" y="130629"/>
            <a:ext cx="8555179" cy="4916383"/>
          </a:xfrm>
          <a:prstGeom prst="rect">
            <a:avLst/>
          </a:prstGeom>
        </p:spPr>
      </p:pic>
    </p:spTree>
    <p:extLst>
      <p:ext uri="{BB962C8B-B14F-4D97-AF65-F5344CB8AC3E}">
        <p14:creationId xmlns:p14="http://schemas.microsoft.com/office/powerpoint/2010/main" val="26539391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967" y="1795354"/>
            <a:ext cx="8888065" cy="1552792"/>
          </a:xfrm>
          <a:prstGeom prst="rect">
            <a:avLst/>
          </a:prstGeom>
        </p:spPr>
      </p:pic>
    </p:spTree>
    <p:extLst>
      <p:ext uri="{BB962C8B-B14F-4D97-AF65-F5344CB8AC3E}">
        <p14:creationId xmlns:p14="http://schemas.microsoft.com/office/powerpoint/2010/main" val="24864967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252" y="199817"/>
            <a:ext cx="9072748" cy="928340"/>
          </a:xfrm>
        </p:spPr>
        <p:txBody>
          <a:bodyPr/>
          <a:lstStyle/>
          <a:p>
            <a:r>
              <a:rPr lang="en-US" sz="3200" b="1" dirty="0" smtClean="0">
                <a:solidFill>
                  <a:srgbClr val="00B050"/>
                </a:solidFill>
              </a:rPr>
              <a:t/>
            </a:r>
            <a:br>
              <a:rPr lang="en-US" sz="3200" b="1" dirty="0" smtClean="0">
                <a:solidFill>
                  <a:srgbClr val="00B050"/>
                </a:solidFill>
              </a:rPr>
            </a:br>
            <a:r>
              <a:rPr lang="en-US" sz="3200" b="1" dirty="0">
                <a:solidFill>
                  <a:srgbClr val="00B050"/>
                </a:solidFill>
              </a:rPr>
              <a:t/>
            </a:r>
            <a:br>
              <a:rPr lang="en-US" sz="3200" b="1" dirty="0">
                <a:solidFill>
                  <a:srgbClr val="00B050"/>
                </a:solidFill>
              </a:rPr>
            </a:br>
            <a:r>
              <a:rPr lang="en-US" sz="3200" b="1" dirty="0" smtClean="0">
                <a:solidFill>
                  <a:srgbClr val="00B050"/>
                </a:solidFill>
              </a:rPr>
              <a:t/>
            </a:r>
            <a:br>
              <a:rPr lang="en-US" sz="3200" b="1" dirty="0" smtClean="0">
                <a:solidFill>
                  <a:srgbClr val="00B050"/>
                </a:solidFill>
              </a:rPr>
            </a:br>
            <a:r>
              <a:rPr lang="en-US" sz="3200" b="1" dirty="0" smtClean="0">
                <a:solidFill>
                  <a:srgbClr val="00B050"/>
                </a:solidFill>
              </a:rPr>
              <a:t/>
            </a:r>
            <a:br>
              <a:rPr lang="en-US" sz="3200" b="1" dirty="0" smtClean="0">
                <a:solidFill>
                  <a:srgbClr val="00B050"/>
                </a:solidFill>
              </a:rPr>
            </a:br>
            <a:r>
              <a:rPr lang="en-US" sz="3200" b="1" dirty="0">
                <a:solidFill>
                  <a:srgbClr val="00B050"/>
                </a:solidFill>
              </a:rPr>
              <a:t/>
            </a:r>
            <a:br>
              <a:rPr lang="en-US" sz="3200" b="1" dirty="0">
                <a:solidFill>
                  <a:srgbClr val="00B050"/>
                </a:solidFill>
              </a:rPr>
            </a:br>
            <a:r>
              <a:rPr lang="en-US" sz="3200" b="1" dirty="0" smtClean="0">
                <a:solidFill>
                  <a:srgbClr val="00B050"/>
                </a:solidFill>
              </a:rPr>
              <a:t/>
            </a:r>
            <a:br>
              <a:rPr lang="en-US" sz="3200" b="1" dirty="0" smtClean="0">
                <a:solidFill>
                  <a:srgbClr val="00B050"/>
                </a:solidFill>
              </a:rPr>
            </a:br>
            <a:r>
              <a:rPr lang="en-US" sz="3200" b="1" dirty="0" smtClean="0">
                <a:solidFill>
                  <a:srgbClr val="00B050"/>
                </a:solidFill>
              </a:rPr>
              <a:t>Exploring </a:t>
            </a:r>
            <a:r>
              <a:rPr lang="en-US" sz="3200" b="1" dirty="0">
                <a:solidFill>
                  <a:srgbClr val="00B050"/>
                </a:solidFill>
              </a:rPr>
              <a:t>the Meaning of Happiness and </a:t>
            </a:r>
            <a:r>
              <a:rPr lang="en-US" sz="3200" b="1" dirty="0" smtClean="0">
                <a:solidFill>
                  <a:srgbClr val="00B050"/>
                </a:solidFill>
              </a:rPr>
              <a:t>Prosperity</a:t>
            </a:r>
            <a:endParaRPr lang="en-US" sz="3200" b="1" dirty="0">
              <a:solidFill>
                <a:srgbClr val="00B050"/>
              </a:solidFill>
            </a:endParaRPr>
          </a:p>
        </p:txBody>
      </p:sp>
      <p:sp>
        <p:nvSpPr>
          <p:cNvPr id="4" name="TextBox 3"/>
          <p:cNvSpPr txBox="1"/>
          <p:nvPr/>
        </p:nvSpPr>
        <p:spPr>
          <a:xfrm>
            <a:off x="522514" y="1128157"/>
            <a:ext cx="8621486" cy="3139321"/>
          </a:xfrm>
          <a:prstGeom prst="rect">
            <a:avLst/>
          </a:prstGeom>
          <a:noFill/>
        </p:spPr>
        <p:txBody>
          <a:bodyPr wrap="square" rtlCol="0">
            <a:spAutoFit/>
          </a:bodyPr>
          <a:lstStyle/>
          <a:p>
            <a:pPr marL="285750" indent="-285750" algn="just">
              <a:buFont typeface="Arial" panose="020B0604020202020204" pitchFamily="34" charset="0"/>
              <a:buChar char="•"/>
            </a:pPr>
            <a:r>
              <a:rPr lang="en-US" dirty="0"/>
              <a:t>As stated earlier, the proposal for happiness is: “The state or situation, in which I live, if there is harmony / synergy in it, it is Naturally Acceptable to me to be in that state / situation”. </a:t>
            </a:r>
            <a:endParaRPr lang="en-US" dirty="0" smtClean="0"/>
          </a:p>
          <a:p>
            <a:pPr marL="285750" indent="-285750" algn="just">
              <a:buFont typeface="Arial" panose="020B0604020202020204" pitchFamily="34" charset="0"/>
              <a:buChar char="•"/>
            </a:pPr>
            <a:r>
              <a:rPr lang="en-US" dirty="0" smtClean="0"/>
              <a:t>“</a:t>
            </a:r>
            <a:r>
              <a:rPr lang="en-US" dirty="0"/>
              <a:t>To be in a state / situation which is Naturally Acceptable is Happiness”. i.e. “To be in a state of Harmony / Synergy is Happiness”. i.e. Happiness = Harmony</a:t>
            </a:r>
            <a:r>
              <a:rPr lang="en-US" dirty="0" smtClean="0"/>
              <a:t>.</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“The state or situation, in which I live, if there is disharmony / contradiction in it, it is not Naturally Acceptable to me to be in that state / situation”. “To be forced to be in a state / situation which is not Naturally Acceptable is Unhappiness”. i.e. “To be forced to be in a state of Disharmony / Contradiction is Unhappiness”. i.e. Unhappiness = Disharmony. </a:t>
            </a:r>
          </a:p>
        </p:txBody>
      </p:sp>
    </p:spTree>
    <p:extLst>
      <p:ext uri="{BB962C8B-B14F-4D97-AF65-F5344CB8AC3E}">
        <p14:creationId xmlns:p14="http://schemas.microsoft.com/office/powerpoint/2010/main" val="30135581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7527" y="332509"/>
            <a:ext cx="7327076" cy="4810991"/>
          </a:xfrm>
          <a:prstGeom prst="rect">
            <a:avLst/>
          </a:prstGeom>
        </p:spPr>
      </p:pic>
    </p:spTree>
    <p:extLst>
      <p:ext uri="{BB962C8B-B14F-4D97-AF65-F5344CB8AC3E}">
        <p14:creationId xmlns:p14="http://schemas.microsoft.com/office/powerpoint/2010/main" val="15164611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0495" y="-1272036"/>
            <a:ext cx="7668491" cy="1937054"/>
          </a:xfrm>
        </p:spPr>
        <p:txBody>
          <a:bodyPr/>
          <a:lstStyle/>
          <a:p>
            <a:r>
              <a:rPr lang="en-US" sz="3200" b="1" dirty="0" smtClean="0">
                <a:solidFill>
                  <a:srgbClr val="00B050"/>
                </a:solidFill>
              </a:rPr>
              <a:t/>
            </a:r>
            <a:br>
              <a:rPr lang="en-US" sz="3200" b="1" dirty="0" smtClean="0">
                <a:solidFill>
                  <a:srgbClr val="00B050"/>
                </a:solidFill>
              </a:rPr>
            </a:br>
            <a:r>
              <a:rPr lang="en-US" sz="3200" b="1" dirty="0">
                <a:solidFill>
                  <a:srgbClr val="00B050"/>
                </a:solidFill>
              </a:rPr>
              <a:t/>
            </a:r>
            <a:br>
              <a:rPr lang="en-US" sz="3200" b="1" dirty="0">
                <a:solidFill>
                  <a:srgbClr val="00B050"/>
                </a:solidFill>
              </a:rPr>
            </a:br>
            <a:r>
              <a:rPr lang="en-US" sz="3200" b="1" dirty="0" smtClean="0">
                <a:solidFill>
                  <a:srgbClr val="00B050"/>
                </a:solidFill>
              </a:rPr>
              <a:t/>
            </a:r>
            <a:br>
              <a:rPr lang="en-US" sz="3200" b="1" dirty="0" smtClean="0">
                <a:solidFill>
                  <a:srgbClr val="00B050"/>
                </a:solidFill>
              </a:rPr>
            </a:br>
            <a:r>
              <a:rPr lang="en-US" sz="3200" b="1" dirty="0" smtClean="0">
                <a:solidFill>
                  <a:srgbClr val="00B050"/>
                </a:solidFill>
              </a:rPr>
              <a:t>Exploring </a:t>
            </a:r>
            <a:r>
              <a:rPr lang="en-US" sz="3200" b="1" dirty="0">
                <a:solidFill>
                  <a:srgbClr val="00B050"/>
                </a:solidFill>
              </a:rPr>
              <a:t>the Meaning of Prosperity</a:t>
            </a:r>
          </a:p>
        </p:txBody>
      </p:sp>
      <p:sp>
        <p:nvSpPr>
          <p:cNvPr id="3" name="Subtitle 2"/>
          <p:cNvSpPr>
            <a:spLocks noGrp="1"/>
          </p:cNvSpPr>
          <p:nvPr>
            <p:ph type="subTitle" idx="1"/>
          </p:nvPr>
        </p:nvSpPr>
        <p:spPr>
          <a:xfrm>
            <a:off x="1" y="813350"/>
            <a:ext cx="8894617" cy="4554297"/>
          </a:xfrm>
        </p:spPr>
        <p:txBody>
          <a:bodyPr/>
          <a:lstStyle/>
          <a:p>
            <a:pPr marL="285750" indent="-285750">
              <a:buFont typeface="Arial" panose="020B0604020202020204" pitchFamily="34" charset="0"/>
              <a:buChar char="•"/>
            </a:pPr>
            <a:r>
              <a:rPr lang="en-US" dirty="0"/>
              <a:t>Prosperity is the feeling of having more than required physical </a:t>
            </a:r>
            <a:r>
              <a:rPr lang="en-US" dirty="0" smtClean="0"/>
              <a:t>facility.</a:t>
            </a:r>
          </a:p>
          <a:p>
            <a:pPr marL="1314450" lvl="3" indent="-285750" algn="l">
              <a:buFont typeface="Arial" panose="020B0604020202020204" pitchFamily="34" charset="0"/>
              <a:buChar char="•"/>
            </a:pPr>
            <a:r>
              <a:rPr lang="en-US" sz="1800" dirty="0"/>
              <a:t>There are two basic requirements:</a:t>
            </a:r>
          </a:p>
          <a:p>
            <a:pPr lvl="4" algn="just"/>
            <a:r>
              <a:rPr lang="en-US" sz="1800" dirty="0"/>
              <a:t>1. Right assessment of the need for physical facility, along with its required quantity.</a:t>
            </a:r>
          </a:p>
          <a:p>
            <a:pPr lvl="4" algn="just"/>
            <a:r>
              <a:rPr lang="en-US" sz="1800" dirty="0"/>
              <a:t>2. Ensuring the availability/production of more than required physical facility.</a:t>
            </a:r>
          </a:p>
          <a:p>
            <a:pPr marL="1314450" lvl="3" indent="-285750" algn="just">
              <a:buFont typeface="Arial" panose="020B0604020202020204" pitchFamily="34" charset="0"/>
              <a:buChar char="•"/>
            </a:pPr>
            <a:r>
              <a:rPr lang="en-US" sz="1800" dirty="0"/>
              <a:t>We can have a feeling of prosperity only if we are able to do the right assessment of </a:t>
            </a:r>
            <a:r>
              <a:rPr lang="en-US" sz="1800" dirty="0" smtClean="0"/>
              <a:t> our </a:t>
            </a:r>
            <a:r>
              <a:rPr lang="en-US" sz="1800" dirty="0"/>
              <a:t>physical needs. The right assessment of physical needs, along with their required </a:t>
            </a:r>
            <a:r>
              <a:rPr lang="en-US" sz="1800" dirty="0" smtClean="0"/>
              <a:t> quantity</a:t>
            </a:r>
            <a:r>
              <a:rPr lang="en-US" sz="1800" dirty="0"/>
              <a:t>, will come through </a:t>
            </a:r>
            <a:r>
              <a:rPr lang="en-US" sz="1800" dirty="0" smtClean="0"/>
              <a:t>right understanding</a:t>
            </a:r>
            <a:r>
              <a:rPr lang="en-US" sz="1800" dirty="0"/>
              <a:t>. </a:t>
            </a:r>
            <a:endParaRPr lang="en-US" sz="1800" dirty="0" smtClean="0"/>
          </a:p>
          <a:p>
            <a:pPr marL="1314450" lvl="3" indent="-285750" algn="just">
              <a:buFont typeface="Arial" panose="020B0604020202020204" pitchFamily="34" charset="0"/>
              <a:buChar char="•"/>
            </a:pPr>
            <a:r>
              <a:rPr lang="en-US" sz="1800" dirty="0" smtClean="0"/>
              <a:t>Without </a:t>
            </a:r>
            <a:r>
              <a:rPr lang="en-US" sz="1800" dirty="0"/>
              <a:t>that right assessment, the feeling of prosperity cannot be assured, regardless of the availability or accumulation of physical facility that we may have </a:t>
            </a:r>
            <a:r>
              <a:rPr lang="en-US" sz="1800" dirty="0" smtClean="0"/>
              <a:t>been </a:t>
            </a:r>
            <a:r>
              <a:rPr lang="en-US" sz="1800" dirty="0"/>
              <a:t>able to </a:t>
            </a:r>
            <a:r>
              <a:rPr lang="en-US" sz="1800" dirty="0" smtClean="0"/>
              <a:t>do.</a:t>
            </a:r>
            <a:endParaRPr lang="en-US" sz="1800" dirty="0"/>
          </a:p>
        </p:txBody>
      </p:sp>
    </p:spTree>
    <p:extLst>
      <p:ext uri="{BB962C8B-B14F-4D97-AF65-F5344CB8AC3E}">
        <p14:creationId xmlns:p14="http://schemas.microsoft.com/office/powerpoint/2010/main" val="13484622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84859" y="183959"/>
            <a:ext cx="8464137" cy="1241822"/>
          </a:xfrm>
        </p:spPr>
        <p:txBody>
          <a:bodyPr/>
          <a:lstStyle/>
          <a:p>
            <a:pPr marL="285750" indent="-285750" algn="l">
              <a:buFont typeface="Arial" panose="020B0604020202020204" pitchFamily="34" charset="0"/>
              <a:buChar char="•"/>
            </a:pPr>
            <a:r>
              <a:rPr lang="en-US" dirty="0"/>
              <a:t>When you have a feeling of prosperity, you will naturally think of nurturing and enriching others. On </a:t>
            </a:r>
            <a:r>
              <a:rPr lang="en-US" dirty="0" smtClean="0"/>
              <a:t>the </a:t>
            </a:r>
            <a:r>
              <a:rPr lang="en-US" dirty="0"/>
              <a:t>other hand, if we feel deprived then we think of exploiting and depriving others. </a:t>
            </a:r>
            <a:endParaRPr lang="en-US" dirty="0" smtClean="0"/>
          </a:p>
          <a:p>
            <a:pPr marL="285750" indent="-285750" algn="l">
              <a:buFont typeface="Arial" panose="020B0604020202020204" pitchFamily="34" charset="0"/>
              <a:buChar char="•"/>
            </a:pPr>
            <a:endParaRPr lang="en-US" dirty="0"/>
          </a:p>
        </p:txBody>
      </p:sp>
      <p:pic>
        <p:nvPicPr>
          <p:cNvPr id="4" name="Picture 3"/>
          <p:cNvPicPr>
            <a:picLocks noChangeAspect="1"/>
          </p:cNvPicPr>
          <p:nvPr/>
        </p:nvPicPr>
        <p:blipFill>
          <a:blip r:embed="rId2"/>
          <a:stretch>
            <a:fillRect/>
          </a:stretch>
        </p:blipFill>
        <p:spPr>
          <a:xfrm>
            <a:off x="1223158" y="1498336"/>
            <a:ext cx="6495803" cy="2146828"/>
          </a:xfrm>
          <a:prstGeom prst="rect">
            <a:avLst/>
          </a:prstGeom>
        </p:spPr>
      </p:pic>
    </p:spTree>
    <p:extLst>
      <p:ext uri="{BB962C8B-B14F-4D97-AF65-F5344CB8AC3E}">
        <p14:creationId xmlns:p14="http://schemas.microsoft.com/office/powerpoint/2010/main" val="40991496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317" y="236131"/>
            <a:ext cx="8823366" cy="927651"/>
          </a:xfrm>
        </p:spPr>
        <p:txBody>
          <a:bodyPr/>
          <a:lstStyle/>
          <a:p>
            <a:pPr algn="just"/>
            <a:r>
              <a:rPr lang="en-US" sz="3200" b="1" dirty="0">
                <a:solidFill>
                  <a:srgbClr val="00B050"/>
                </a:solidFill>
              </a:rPr>
              <a:t>Living in Harmony at all levels of living with the help of Right Understanding:</a:t>
            </a:r>
            <a:endParaRPr lang="en-US" sz="3200" dirty="0">
              <a:solidFill>
                <a:srgbClr val="00B050"/>
              </a:solidFill>
            </a:endParaRPr>
          </a:p>
        </p:txBody>
      </p:sp>
      <p:sp>
        <p:nvSpPr>
          <p:cNvPr id="3" name="Subtitle 2"/>
          <p:cNvSpPr>
            <a:spLocks noGrp="1"/>
          </p:cNvSpPr>
          <p:nvPr>
            <p:ph type="subTitle" idx="1"/>
          </p:nvPr>
        </p:nvSpPr>
        <p:spPr>
          <a:xfrm>
            <a:off x="380011" y="1068779"/>
            <a:ext cx="8603672" cy="2481943"/>
          </a:xfrm>
        </p:spPr>
        <p:txBody>
          <a:bodyPr/>
          <a:lstStyle/>
          <a:p>
            <a:pPr marL="457200" marR="6350" indent="-228600" algn="just">
              <a:spcBef>
                <a:spcPts val="345"/>
              </a:spcBef>
              <a:spcAft>
                <a:spcPts val="1000"/>
              </a:spcAft>
            </a:pPr>
            <a:r>
              <a:rPr lang="en-US" sz="800" b="1" dirty="0">
                <a:solidFill>
                  <a:srgbClr val="222222"/>
                </a:solidFill>
                <a:latin typeface="times new roman" panose="02020603050405020304" pitchFamily="18" charset="0"/>
              </a:rPr>
              <a:t>   </a:t>
            </a:r>
            <a:r>
              <a:rPr lang="en-US" b="1" dirty="0">
                <a:solidFill>
                  <a:srgbClr val="222222"/>
                </a:solidFill>
                <a:latin typeface="times new roman" panose="02020603050405020304" pitchFamily="18" charset="0"/>
              </a:rPr>
              <a:t>  </a:t>
            </a:r>
            <a:r>
              <a:rPr lang="en-US" b="1" dirty="0" smtClean="0">
                <a:solidFill>
                  <a:srgbClr val="222222"/>
                </a:solidFill>
                <a:latin typeface="times new roman" panose="02020603050405020304" pitchFamily="18" charset="0"/>
              </a:rPr>
              <a:t>1.At </a:t>
            </a:r>
            <a:r>
              <a:rPr lang="en-US" b="1" dirty="0">
                <a:solidFill>
                  <a:srgbClr val="222222"/>
                </a:solidFill>
                <a:latin typeface="times new roman" panose="02020603050405020304" pitchFamily="18" charset="0"/>
              </a:rPr>
              <a:t>the level of Myself:</a:t>
            </a:r>
            <a:r>
              <a:rPr lang="en-US" dirty="0">
                <a:solidFill>
                  <a:srgbClr val="222222"/>
                </a:solidFill>
                <a:latin typeface="times new roman" panose="02020603050405020304" pitchFamily="18" charset="0"/>
              </a:rPr>
              <a:t> Self-Exploration with the help of Natural Acceptance and Experiential Validation helps to develop a sense of Right Understanding. This right understanding helps me to understand myself clearly, and helps me to develop a feeling of Satisfaction , Prosperity and Happiness(Harmony) in Myself</a:t>
            </a:r>
            <a:r>
              <a:rPr lang="en-US" dirty="0" smtClean="0">
                <a:solidFill>
                  <a:srgbClr val="222222"/>
                </a:solidFill>
                <a:latin typeface="times new roman" panose="02020603050405020304" pitchFamily="18" charset="0"/>
              </a:rPr>
              <a:t>.</a:t>
            </a:r>
            <a:r>
              <a:rPr lang="en-US" dirty="0">
                <a:solidFill>
                  <a:srgbClr val="222222"/>
                </a:solidFill>
                <a:latin typeface="Georgia" panose="02040502050405020303" pitchFamily="18" charset="0"/>
              </a:rPr>
              <a:t/>
            </a:r>
            <a:br>
              <a:rPr lang="en-US" dirty="0">
                <a:solidFill>
                  <a:srgbClr val="222222"/>
                </a:solidFill>
                <a:latin typeface="Georgia" panose="02040502050405020303" pitchFamily="18" charset="0"/>
              </a:rPr>
            </a:br>
            <a:r>
              <a:rPr lang="en-US" b="1" dirty="0" smtClean="0">
                <a:solidFill>
                  <a:srgbClr val="222222"/>
                </a:solidFill>
                <a:latin typeface="times new roman" panose="02020603050405020304" pitchFamily="18" charset="0"/>
              </a:rPr>
              <a:t>2</a:t>
            </a:r>
            <a:r>
              <a:rPr lang="en-US" b="1" dirty="0">
                <a:solidFill>
                  <a:srgbClr val="222222"/>
                </a:solidFill>
                <a:latin typeface="times new roman" panose="02020603050405020304" pitchFamily="18" charset="0"/>
              </a:rPr>
              <a:t>.</a:t>
            </a:r>
            <a:r>
              <a:rPr lang="en-US" sz="800" b="1" dirty="0">
                <a:solidFill>
                  <a:srgbClr val="222222"/>
                </a:solidFill>
                <a:latin typeface="times new roman" panose="02020603050405020304" pitchFamily="18" charset="0"/>
              </a:rPr>
              <a:t>      </a:t>
            </a:r>
            <a:r>
              <a:rPr lang="en-US" b="1" dirty="0">
                <a:solidFill>
                  <a:srgbClr val="222222"/>
                </a:solidFill>
                <a:latin typeface="times new roman" panose="02020603050405020304" pitchFamily="18" charset="0"/>
              </a:rPr>
              <a:t>At the level of Family: </a:t>
            </a:r>
            <a:r>
              <a:rPr lang="en-US" dirty="0">
                <a:solidFill>
                  <a:srgbClr val="222222"/>
                </a:solidFill>
                <a:latin typeface="times new roman" panose="02020603050405020304" pitchFamily="18" charset="0"/>
              </a:rPr>
              <a:t>Right understanding helps me to understand others feelings and expectations in a better way. This ensures harmony in family</a:t>
            </a:r>
            <a:r>
              <a:rPr lang="en-US" dirty="0" smtClean="0">
                <a:solidFill>
                  <a:srgbClr val="222222"/>
                </a:solidFill>
                <a:latin typeface="times new roman" panose="02020603050405020304" pitchFamily="18" charset="0"/>
              </a:rPr>
              <a:t>.</a:t>
            </a:r>
            <a:r>
              <a:rPr lang="en-US" dirty="0">
                <a:solidFill>
                  <a:srgbClr val="222222"/>
                </a:solidFill>
                <a:latin typeface="Georgia" panose="02040502050405020303" pitchFamily="18" charset="0"/>
              </a:rPr>
              <a:t/>
            </a:r>
            <a:br>
              <a:rPr lang="en-US" dirty="0">
                <a:solidFill>
                  <a:srgbClr val="222222"/>
                </a:solidFill>
                <a:latin typeface="Georgia" panose="02040502050405020303" pitchFamily="18" charset="0"/>
              </a:rPr>
            </a:br>
            <a:r>
              <a:rPr lang="en-US" b="1" dirty="0" smtClean="0">
                <a:solidFill>
                  <a:srgbClr val="222222"/>
                </a:solidFill>
                <a:latin typeface="times new roman" panose="02020603050405020304" pitchFamily="18" charset="0"/>
              </a:rPr>
              <a:t>3</a:t>
            </a:r>
            <a:r>
              <a:rPr lang="en-US" b="1" dirty="0">
                <a:solidFill>
                  <a:srgbClr val="222222"/>
                </a:solidFill>
                <a:latin typeface="times new roman" panose="02020603050405020304" pitchFamily="18" charset="0"/>
              </a:rPr>
              <a:t>.</a:t>
            </a:r>
            <a:r>
              <a:rPr lang="en-US" sz="800" b="1" dirty="0">
                <a:solidFill>
                  <a:srgbClr val="222222"/>
                </a:solidFill>
                <a:latin typeface="times new roman" panose="02020603050405020304" pitchFamily="18" charset="0"/>
              </a:rPr>
              <a:t>      </a:t>
            </a:r>
            <a:r>
              <a:rPr lang="en-US" b="1" dirty="0">
                <a:solidFill>
                  <a:srgbClr val="222222"/>
                </a:solidFill>
                <a:latin typeface="times new roman" panose="02020603050405020304" pitchFamily="18" charset="0"/>
              </a:rPr>
              <a:t>At the level of Society: </a:t>
            </a:r>
            <a:r>
              <a:rPr lang="en-US" dirty="0">
                <a:solidFill>
                  <a:srgbClr val="222222"/>
                </a:solidFill>
                <a:latin typeface="times new roman" panose="02020603050405020304" pitchFamily="18" charset="0"/>
              </a:rPr>
              <a:t>Our family is a part of a large group of people called the Society. As we understand our relationships with others in our family, we also start understanding others in the society and can maintain fulfilling relations with </a:t>
            </a:r>
            <a:r>
              <a:rPr lang="en-US" dirty="0" smtClean="0">
                <a:solidFill>
                  <a:srgbClr val="222222"/>
                </a:solidFill>
                <a:latin typeface="times new roman" panose="02020603050405020304" pitchFamily="18" charset="0"/>
              </a:rPr>
              <a:t>everyone.</a:t>
            </a:r>
          </a:p>
          <a:p>
            <a:pPr marL="457200" marR="6350" indent="-228600" algn="just">
              <a:spcBef>
                <a:spcPts val="345"/>
              </a:spcBef>
              <a:spcAft>
                <a:spcPts val="1000"/>
              </a:spcAft>
            </a:pPr>
            <a:r>
              <a:rPr lang="en-US" b="1" dirty="0" smtClean="0">
                <a:solidFill>
                  <a:srgbClr val="222222"/>
                </a:solidFill>
                <a:latin typeface="times new roman" panose="02020603050405020304" pitchFamily="18" charset="0"/>
              </a:rPr>
              <a:t>   4</a:t>
            </a:r>
            <a:r>
              <a:rPr lang="en-US" b="1" dirty="0">
                <a:solidFill>
                  <a:srgbClr val="222222"/>
                </a:solidFill>
                <a:latin typeface="times new roman" panose="02020603050405020304" pitchFamily="18" charset="0"/>
              </a:rPr>
              <a:t>.</a:t>
            </a:r>
            <a:r>
              <a:rPr lang="en-US" sz="800" b="1" dirty="0">
                <a:solidFill>
                  <a:srgbClr val="222222"/>
                </a:solidFill>
                <a:latin typeface="times new roman" panose="02020603050405020304" pitchFamily="18" charset="0"/>
              </a:rPr>
              <a:t>      </a:t>
            </a:r>
            <a:r>
              <a:rPr lang="en-US" b="1" dirty="0">
                <a:solidFill>
                  <a:srgbClr val="222222"/>
                </a:solidFill>
                <a:latin typeface="times new roman" panose="02020603050405020304" pitchFamily="18" charset="0"/>
              </a:rPr>
              <a:t>At the level of Nature/ Existence: </a:t>
            </a:r>
            <a:r>
              <a:rPr lang="en-US" dirty="0">
                <a:solidFill>
                  <a:srgbClr val="222222"/>
                </a:solidFill>
                <a:latin typeface="times new roman" panose="02020603050405020304" pitchFamily="18" charset="0"/>
              </a:rPr>
              <a:t>We live in a large eco-system called Nature. Existence refers to all the things that exist in Nature. Once we learn to maintain harmony with the society, we also develop a feeling of concern towards the plants, trees, animals etc. in Nature. Hence right understanding leads to mutual fulfillment with Nature.</a:t>
            </a:r>
            <a:endParaRPr lang="en-US" dirty="0">
              <a:solidFill>
                <a:srgbClr val="222222"/>
              </a:solidFill>
              <a:latin typeface="Georgia" panose="02040502050405020303" pitchFamily="18" charset="0"/>
            </a:endParaRPr>
          </a:p>
          <a:p>
            <a:endParaRPr lang="en-US" dirty="0"/>
          </a:p>
        </p:txBody>
      </p:sp>
    </p:spTree>
    <p:extLst>
      <p:ext uri="{BB962C8B-B14F-4D97-AF65-F5344CB8AC3E}">
        <p14:creationId xmlns:p14="http://schemas.microsoft.com/office/powerpoint/2010/main" val="798935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595192"/>
            <a:ext cx="6858000" cy="329482"/>
          </a:xfrm>
        </p:spPr>
        <p:txBody>
          <a:bodyPr/>
          <a:lstStyle/>
          <a:p>
            <a:r>
              <a:rPr lang="en-US" sz="2000" b="1" dirty="0"/>
              <a:t>Unit-III Understanding Harmony in the Family and Society: Harmony</a:t>
            </a:r>
            <a:br>
              <a:rPr lang="en-US" sz="2000" b="1" dirty="0"/>
            </a:br>
            <a:r>
              <a:rPr lang="en-US" sz="2000" b="1" dirty="0"/>
              <a:t>in Human-Human Relationship</a:t>
            </a:r>
          </a:p>
        </p:txBody>
      </p:sp>
      <p:sp>
        <p:nvSpPr>
          <p:cNvPr id="3" name="Subtitle 2"/>
          <p:cNvSpPr>
            <a:spLocks noGrp="1"/>
          </p:cNvSpPr>
          <p:nvPr>
            <p:ph type="subTitle" idx="1"/>
          </p:nvPr>
        </p:nvSpPr>
        <p:spPr>
          <a:xfrm>
            <a:off x="452063" y="924674"/>
            <a:ext cx="8558373" cy="4068566"/>
          </a:xfrm>
        </p:spPr>
        <p:txBody>
          <a:bodyPr/>
          <a:lstStyle/>
          <a:p>
            <a:pPr algn="just"/>
            <a:r>
              <a:rPr lang="en-US" dirty="0"/>
              <a:t>Understanding Values in Human-Human Relationship; Meaning of Justice (</a:t>
            </a:r>
            <a:r>
              <a:rPr lang="en-US" dirty="0" smtClean="0"/>
              <a:t>Nine Universal </a:t>
            </a:r>
            <a:r>
              <a:rPr lang="en-US" dirty="0"/>
              <a:t>Values in</a:t>
            </a:r>
          </a:p>
          <a:p>
            <a:pPr algn="just"/>
            <a:r>
              <a:rPr lang="en-US" dirty="0"/>
              <a:t>Relationships) and Program for its Fulfillment to Ensure Mutual Happiness; Trust and Respect </a:t>
            </a:r>
            <a:r>
              <a:rPr lang="en-US" dirty="0" smtClean="0"/>
              <a:t>as the </a:t>
            </a:r>
            <a:r>
              <a:rPr lang="en-US" dirty="0"/>
              <a:t>Foundational Values of Relationship.</a:t>
            </a:r>
          </a:p>
          <a:p>
            <a:pPr algn="just"/>
            <a:r>
              <a:rPr lang="en-US" dirty="0"/>
              <a:t>Understanding the Meaning of Trust; Difference Between Intention and </a:t>
            </a:r>
            <a:r>
              <a:rPr lang="en-US" dirty="0" smtClean="0"/>
              <a:t>competence</a:t>
            </a:r>
            <a:r>
              <a:rPr lang="en-US" dirty="0"/>
              <a:t>.</a:t>
            </a:r>
          </a:p>
          <a:p>
            <a:pPr algn="just"/>
            <a:r>
              <a:rPr lang="en-US" dirty="0"/>
              <a:t>Understanding the Meaning of Respect, Difference Between Respect and Differentiation, the </a:t>
            </a:r>
            <a:r>
              <a:rPr lang="en-US" dirty="0" err="1" smtClean="0"/>
              <a:t>OtherSalient</a:t>
            </a:r>
            <a:r>
              <a:rPr lang="en-US" dirty="0" smtClean="0"/>
              <a:t> </a:t>
            </a:r>
            <a:r>
              <a:rPr lang="en-US" dirty="0"/>
              <a:t>Values in Relationship.</a:t>
            </a:r>
          </a:p>
          <a:p>
            <a:pPr algn="just"/>
            <a:r>
              <a:rPr lang="en-US" dirty="0"/>
              <a:t>Understanding the Harmony in the Society (Society Being an Extension of Family): Resolution, </a:t>
            </a:r>
            <a:r>
              <a:rPr lang="en-US" dirty="0" err="1" smtClean="0"/>
              <a:t>Prosperity,Fearlessness</a:t>
            </a:r>
            <a:r>
              <a:rPr lang="en-US" dirty="0" smtClean="0"/>
              <a:t> </a:t>
            </a:r>
            <a:r>
              <a:rPr lang="en-US" dirty="0"/>
              <a:t>(Trust) and Co-Existence as Comprehensive Human Goals.</a:t>
            </a:r>
          </a:p>
          <a:p>
            <a:pPr algn="just"/>
            <a:r>
              <a:rPr lang="en-US" dirty="0"/>
              <a:t>Visualizing a Universal Harmonious Order in Society- Undivided Society, Universal Order from </a:t>
            </a:r>
            <a:r>
              <a:rPr lang="en-US" dirty="0" smtClean="0"/>
              <a:t>Family to </a:t>
            </a:r>
            <a:r>
              <a:rPr lang="en-US" dirty="0"/>
              <a:t>World Family.</a:t>
            </a:r>
          </a:p>
        </p:txBody>
      </p:sp>
    </p:spTree>
    <p:extLst>
      <p:ext uri="{BB962C8B-B14F-4D97-AF65-F5344CB8AC3E}">
        <p14:creationId xmlns:p14="http://schemas.microsoft.com/office/powerpoint/2010/main" val="291086796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Object 1" descr="preencoded.png"/>
          <p:cNvPicPr/>
          <p:nvPr/>
        </p:nvPicPr>
        <p:blipFill rotWithShape="1">
          <a:blip r:embed="rId2"/>
          <a:srcRect l="-298" t="588" r="298" b="48971"/>
          <a:stretch/>
        </p:blipFill>
        <p:spPr bwMode="auto">
          <a:xfrm>
            <a:off x="677333" y="0"/>
            <a:ext cx="7552267" cy="49053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413234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dirty="0"/>
          </a:p>
        </p:txBody>
      </p:sp>
      <p:pic>
        <p:nvPicPr>
          <p:cNvPr id="4" name="Object 1" descr="preencoded.png"/>
          <p:cNvPicPr/>
          <p:nvPr/>
        </p:nvPicPr>
        <p:blipFill rotWithShape="1">
          <a:blip r:embed="rId2"/>
          <a:srcRect l="-298" t="51519" r="298" b="9304"/>
          <a:stretch/>
        </p:blipFill>
        <p:spPr bwMode="auto">
          <a:xfrm>
            <a:off x="587022" y="327379"/>
            <a:ext cx="8873067" cy="471875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488506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Object 1" descr="preencoded.png"/>
          <p:cNvPicPr/>
          <p:nvPr/>
        </p:nvPicPr>
        <p:blipFill rotWithShape="1">
          <a:blip r:embed="rId3"/>
          <a:srcRect l="1235" t="-27684" r="-1235" b="65541"/>
          <a:stretch/>
        </p:blipFill>
        <p:spPr bwMode="auto">
          <a:xfrm>
            <a:off x="1053465" y="-2856398"/>
            <a:ext cx="7037070" cy="65930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545134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a:p>
        </p:txBody>
      </p:sp>
      <p:pic>
        <p:nvPicPr>
          <p:cNvPr id="4" name="Object 1" descr="preencoded.png"/>
          <p:cNvPicPr/>
          <p:nvPr/>
        </p:nvPicPr>
        <p:blipFill rotWithShape="1">
          <a:blip r:embed="rId2"/>
          <a:srcRect l="5024" t="34272" r="-5024" b="34205"/>
          <a:stretch/>
        </p:blipFill>
        <p:spPr bwMode="auto">
          <a:xfrm>
            <a:off x="417690" y="421173"/>
            <a:ext cx="8113712" cy="456071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310255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89023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53578"/>
            <a:ext cx="6858000" cy="1060445"/>
          </a:xfrm>
        </p:spPr>
        <p:txBody>
          <a:bodyPr/>
          <a:lstStyle/>
          <a:p>
            <a:r>
              <a:rPr lang="en-US" sz="2000" b="1" dirty="0"/>
              <a:t>Unit-IV Understanding Harmony in the Nature and Existence: Whole</a:t>
            </a:r>
            <a:br>
              <a:rPr lang="en-US" sz="2000" b="1" dirty="0"/>
            </a:br>
            <a:r>
              <a:rPr lang="en-US" sz="2000" b="1" dirty="0"/>
              <a:t>Existence as Coexistence</a:t>
            </a:r>
          </a:p>
        </p:txBody>
      </p:sp>
      <p:sp>
        <p:nvSpPr>
          <p:cNvPr id="3" name="Subtitle 2"/>
          <p:cNvSpPr>
            <a:spLocks noGrp="1"/>
          </p:cNvSpPr>
          <p:nvPr>
            <p:ph type="subTitle" idx="1"/>
          </p:nvPr>
        </p:nvSpPr>
        <p:spPr>
          <a:xfrm>
            <a:off x="711486" y="1140431"/>
            <a:ext cx="7929080" cy="3729520"/>
          </a:xfrm>
        </p:spPr>
        <p:txBody>
          <a:bodyPr/>
          <a:lstStyle/>
          <a:p>
            <a:pPr algn="just"/>
            <a:r>
              <a:rPr lang="en-US" dirty="0"/>
              <a:t>Understanding the Harmony in the Nature 19. Interconnectedness and Mutual Fulfillment </a:t>
            </a:r>
            <a:r>
              <a:rPr lang="en-US" dirty="0" smtClean="0"/>
              <a:t>Among the </a:t>
            </a:r>
            <a:r>
              <a:rPr lang="en-US" dirty="0"/>
              <a:t>Four Orders of Nature Recyclability and Self-Regulation in Nature.</a:t>
            </a:r>
          </a:p>
          <a:p>
            <a:pPr algn="just"/>
            <a:r>
              <a:rPr lang="en-US" dirty="0"/>
              <a:t>Understanding Existence as Coexistence of Mutually Interacting Units in All Pervasive Space.</a:t>
            </a:r>
          </a:p>
          <a:p>
            <a:pPr algn="just"/>
            <a:r>
              <a:rPr lang="en-US" dirty="0"/>
              <a:t>Holistic Perception of Harmony at All Levels of Existence.</a:t>
            </a:r>
          </a:p>
        </p:txBody>
      </p:sp>
    </p:spTree>
    <p:extLst>
      <p:ext uri="{BB962C8B-B14F-4D97-AF65-F5344CB8AC3E}">
        <p14:creationId xmlns:p14="http://schemas.microsoft.com/office/powerpoint/2010/main" val="39345878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370579"/>
          </a:xfrm>
        </p:spPr>
        <p:txBody>
          <a:bodyPr/>
          <a:lstStyle/>
          <a:p>
            <a:r>
              <a:rPr lang="en-US" sz="2000" b="1" dirty="0"/>
              <a:t>Unit-V Implications of the Above Holistic Understanding of Harmony</a:t>
            </a:r>
            <a:br>
              <a:rPr lang="en-US" sz="2000" b="1" dirty="0"/>
            </a:br>
            <a:r>
              <a:rPr lang="en-US" sz="2000" b="1" dirty="0"/>
              <a:t>on Professional Ethics</a:t>
            </a:r>
          </a:p>
        </p:txBody>
      </p:sp>
      <p:sp>
        <p:nvSpPr>
          <p:cNvPr id="3" name="Subtitle 2"/>
          <p:cNvSpPr>
            <a:spLocks noGrp="1"/>
          </p:cNvSpPr>
          <p:nvPr>
            <p:ph type="subTitle" idx="1"/>
          </p:nvPr>
        </p:nvSpPr>
        <p:spPr>
          <a:xfrm>
            <a:off x="1143000" y="1345915"/>
            <a:ext cx="6858000" cy="3637051"/>
          </a:xfrm>
        </p:spPr>
        <p:txBody>
          <a:bodyPr/>
          <a:lstStyle/>
          <a:p>
            <a:pPr algn="l"/>
            <a:r>
              <a:rPr lang="en-US" dirty="0"/>
              <a:t>Natural Acceptance of Human Values 23. Definitiveness of Ethical Human Conduct.</a:t>
            </a:r>
          </a:p>
          <a:p>
            <a:pPr algn="l"/>
            <a:r>
              <a:rPr lang="en-US" dirty="0"/>
              <a:t>Basis for Humanistic Education, Humanistic Constitution and Humanistic Universal Order.</a:t>
            </a:r>
          </a:p>
          <a:p>
            <a:pPr algn="l"/>
            <a:r>
              <a:rPr lang="en-US" dirty="0"/>
              <a:t>Competence in Professional Ethics:</a:t>
            </a:r>
          </a:p>
          <a:p>
            <a:pPr algn="l"/>
            <a:r>
              <a:rPr lang="en-US" dirty="0"/>
              <a:t>a. Ability to Utilize the Professional Competence for Augmenting Universal Human Order.</a:t>
            </a:r>
          </a:p>
          <a:p>
            <a:pPr algn="l"/>
            <a:r>
              <a:rPr lang="en-US" dirty="0"/>
              <a:t>b. Ability to Identify the Scope and Characteristics of People Friendly and Eco-Friendly Production</a:t>
            </a:r>
          </a:p>
          <a:p>
            <a:pPr algn="l"/>
            <a:r>
              <a:rPr lang="en-US" dirty="0"/>
              <a:t>Systems.</a:t>
            </a:r>
          </a:p>
          <a:p>
            <a:pPr algn="l"/>
            <a:r>
              <a:rPr lang="en-US" dirty="0"/>
              <a:t>c. Ability to Identify and Develop Appropriate Technologies and Management Patterns for </a:t>
            </a:r>
            <a:r>
              <a:rPr lang="en-US" dirty="0" smtClean="0"/>
              <a:t>Above</a:t>
            </a:r>
            <a:endParaRPr lang="en-US" dirty="0"/>
          </a:p>
        </p:txBody>
      </p:sp>
    </p:spTree>
    <p:extLst>
      <p:ext uri="{BB962C8B-B14F-4D97-AF65-F5344CB8AC3E}">
        <p14:creationId xmlns:p14="http://schemas.microsoft.com/office/powerpoint/2010/main" val="39673475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a:xfrm>
            <a:off x="1050532" y="1191227"/>
            <a:ext cx="6858000" cy="1241822"/>
          </a:xfrm>
        </p:spPr>
        <p:txBody>
          <a:bodyPr/>
          <a:lstStyle/>
          <a:p>
            <a:pPr algn="l"/>
            <a:r>
              <a:rPr lang="en-US" dirty="0"/>
              <a:t>Production Systems.</a:t>
            </a:r>
          </a:p>
          <a:p>
            <a:pPr algn="just"/>
            <a:r>
              <a:rPr lang="en-US" dirty="0"/>
              <a:t>Case Studies of Typical Holistic Technologies, Management Models and Production Systems. Strategy</a:t>
            </a:r>
          </a:p>
          <a:p>
            <a:pPr algn="just"/>
            <a:r>
              <a:rPr lang="en-US" dirty="0"/>
              <a:t>for Transition from the Present State to Universal Human Order:</a:t>
            </a:r>
          </a:p>
          <a:p>
            <a:pPr algn="just"/>
            <a:r>
              <a:rPr lang="en-US" dirty="0"/>
              <a:t>a. At the Level of Individual: As Socially and Ecologically Responsible Engineers, Technologists, and</a:t>
            </a:r>
          </a:p>
          <a:p>
            <a:pPr algn="just"/>
            <a:r>
              <a:rPr lang="en-US" dirty="0"/>
              <a:t>Managers.</a:t>
            </a:r>
          </a:p>
          <a:p>
            <a:pPr algn="just"/>
            <a:r>
              <a:rPr lang="en-US" dirty="0"/>
              <a:t>b. At the Level of Society: As Mutually Enriching Institutions and Organizations</a:t>
            </a:r>
          </a:p>
          <a:p>
            <a:endParaRPr lang="en-US" dirty="0"/>
          </a:p>
        </p:txBody>
      </p:sp>
    </p:spTree>
    <p:extLst>
      <p:ext uri="{BB962C8B-B14F-4D97-AF65-F5344CB8AC3E}">
        <p14:creationId xmlns:p14="http://schemas.microsoft.com/office/powerpoint/2010/main" val="253797622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W PPT Template">
  <a:themeElements>
    <a:clrScheme name="Corporate Template V1">
      <a:dk1>
        <a:sysClr val="windowText" lastClr="000000"/>
      </a:dk1>
      <a:lt1>
        <a:sysClr val="window" lastClr="FFFFFF"/>
      </a:lt1>
      <a:dk2>
        <a:srgbClr val="000000"/>
      </a:dk2>
      <a:lt2>
        <a:srgbClr val="FFFFFF"/>
      </a:lt2>
      <a:accent1>
        <a:srgbClr val="8FCAE7"/>
      </a:accent1>
      <a:accent2>
        <a:srgbClr val="A092B4"/>
      </a:accent2>
      <a:accent3>
        <a:srgbClr val="C6C070"/>
      </a:accent3>
      <a:accent4>
        <a:srgbClr val="B7B1A9"/>
      </a:accent4>
      <a:accent5>
        <a:srgbClr val="FCD450"/>
      </a:accent5>
      <a:accent6>
        <a:srgbClr val="B2541A"/>
      </a:accent6>
      <a:hlink>
        <a:srgbClr val="E7925E"/>
      </a:hlink>
      <a:folHlink>
        <a:srgbClr val="2F75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Theme 1">
        <a:dk1>
          <a:srgbClr val="000000"/>
        </a:dk1>
        <a:lt1>
          <a:srgbClr val="FFFFFF"/>
        </a:lt1>
        <a:dk2>
          <a:srgbClr val="FFFFFF"/>
        </a:dk2>
        <a:lt2>
          <a:srgbClr val="000000"/>
        </a:lt2>
        <a:accent1>
          <a:srgbClr val="8FCAE7"/>
        </a:accent1>
        <a:accent2>
          <a:srgbClr val="C6C070"/>
        </a:accent2>
        <a:accent3>
          <a:srgbClr val="FFFFFF"/>
        </a:accent3>
        <a:accent4>
          <a:srgbClr val="000000"/>
        </a:accent4>
        <a:accent5>
          <a:srgbClr val="C6E1F1"/>
        </a:accent5>
        <a:accent6>
          <a:srgbClr val="B3AE65"/>
        </a:accent6>
        <a:hlink>
          <a:srgbClr val="A092B4"/>
        </a:hlink>
        <a:folHlink>
          <a:srgbClr val="B7B1A9"/>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FFFFFF"/>
        </a:dk2>
        <a:lt2>
          <a:srgbClr val="000000"/>
        </a:lt2>
        <a:accent1>
          <a:srgbClr val="336BBD"/>
        </a:accent1>
        <a:accent2>
          <a:srgbClr val="82786F"/>
        </a:accent2>
        <a:accent3>
          <a:srgbClr val="FFFFFF"/>
        </a:accent3>
        <a:accent4>
          <a:srgbClr val="000000"/>
        </a:accent4>
        <a:accent5>
          <a:srgbClr val="ADBADB"/>
        </a:accent5>
        <a:accent6>
          <a:srgbClr val="756C64"/>
        </a:accent6>
        <a:hlink>
          <a:srgbClr val="A3A86B"/>
        </a:hlink>
        <a:folHlink>
          <a:srgbClr val="B7B1A9"/>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FFFFFF"/>
        </a:dk2>
        <a:lt2>
          <a:srgbClr val="000000"/>
        </a:lt2>
        <a:accent1>
          <a:srgbClr val="8FCAE7"/>
        </a:accent1>
        <a:accent2>
          <a:srgbClr val="A092B4"/>
        </a:accent2>
        <a:accent3>
          <a:srgbClr val="FFFFFF"/>
        </a:accent3>
        <a:accent4>
          <a:srgbClr val="000000"/>
        </a:accent4>
        <a:accent5>
          <a:srgbClr val="C6E1F1"/>
        </a:accent5>
        <a:accent6>
          <a:srgbClr val="9184A3"/>
        </a:accent6>
        <a:hlink>
          <a:srgbClr val="C6C070"/>
        </a:hlink>
        <a:folHlink>
          <a:srgbClr val="B7B1A9"/>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FFFFFF"/>
        </a:dk2>
        <a:lt2>
          <a:srgbClr val="000000"/>
        </a:lt2>
        <a:accent1>
          <a:srgbClr val="5688D2"/>
        </a:accent1>
        <a:accent2>
          <a:srgbClr val="82786F"/>
        </a:accent2>
        <a:accent3>
          <a:srgbClr val="FFFFFF"/>
        </a:accent3>
        <a:accent4>
          <a:srgbClr val="000000"/>
        </a:accent4>
        <a:accent5>
          <a:srgbClr val="B4C3E5"/>
        </a:accent5>
        <a:accent6>
          <a:srgbClr val="756C64"/>
        </a:accent6>
        <a:hlink>
          <a:srgbClr val="A3A86B"/>
        </a:hlink>
        <a:folHlink>
          <a:srgbClr val="B7B1A9"/>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714</TotalTime>
  <Words>1908</Words>
  <Application>Microsoft Office PowerPoint</Application>
  <PresentationFormat>On-screen Show (16:9)</PresentationFormat>
  <Paragraphs>196</Paragraphs>
  <Slides>64</Slides>
  <Notes>19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64</vt:i4>
      </vt:variant>
    </vt:vector>
  </HeadingPairs>
  <TitlesOfParts>
    <vt:vector size="74" baseType="lpstr">
      <vt:lpstr>Algerian</vt:lpstr>
      <vt:lpstr>Arial</vt:lpstr>
      <vt:lpstr>Calibri</vt:lpstr>
      <vt:lpstr>Georgia</vt:lpstr>
      <vt:lpstr>Symbol</vt:lpstr>
      <vt:lpstr>Times New Roman</vt:lpstr>
      <vt:lpstr>Times New Roman</vt:lpstr>
      <vt:lpstr>Wingdings</vt:lpstr>
      <vt:lpstr>Office Theme</vt:lpstr>
      <vt:lpstr>SLW PPT Template</vt:lpstr>
      <vt:lpstr>Universal Human Values HMCO4060T</vt:lpstr>
      <vt:lpstr>PowerPoint Presentation</vt:lpstr>
      <vt:lpstr>PowerPoint Presentation</vt:lpstr>
      <vt:lpstr>PowerPoint Presentation</vt:lpstr>
      <vt:lpstr>Unit-II  Understanding Harmony in the Human Being - Harmony in Myself!</vt:lpstr>
      <vt:lpstr>Unit-III Understanding Harmony in the Family and Society: Harmony in Human-Human Relationship</vt:lpstr>
      <vt:lpstr>Unit-IV Understanding Harmony in the Nature and Existence: Whole Existence as Coexistence</vt:lpstr>
      <vt:lpstr>Unit-V Implications of the Above Holistic Understanding of Harmony on Professional Ethics</vt:lpstr>
      <vt:lpstr>PowerPoint Presentation</vt:lpstr>
      <vt:lpstr>PowerPoint Presentation</vt:lpstr>
      <vt:lpstr>Reference Books: </vt:lpstr>
      <vt:lpstr>Evaluation Scheme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Human Values, Role of Human Being in the Larger Order</vt:lpstr>
      <vt:lpstr>    It is process to find out what is valuable to me investigating within myself. Since it is me who feel happy, successful, unhappy or unsuccessful. Therefore,what is right for me is to be judged by myself .  Though self exploration we get the value of ourselves. We live with different entirety (family, friends , air , soil , water , tree etc.) and we want to understand our relation with all these. For this we need to start observing inside.    It soon becomes a dialog within your own Self…    According to Merriam-Webster:-  “ The examination and analysis of one's own unrealized  spiritual or intellectual capacities.’’   </vt:lpstr>
      <vt:lpstr>PowerPoint Presentation</vt:lpstr>
      <vt:lpstr>Process of self exploration </vt:lpstr>
      <vt:lpstr>PowerPoint Presentation</vt:lpstr>
      <vt:lpstr>PowerPoint Presentation</vt:lpstr>
      <vt:lpstr>Purpose of self exploration </vt:lpstr>
      <vt:lpstr>mechaniSM OF SELF EXPLORATIon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Right Understanding</vt:lpstr>
      <vt:lpstr>PowerPoint Presentation</vt:lpstr>
      <vt:lpstr>PowerPoint Presentation</vt:lpstr>
      <vt:lpstr>Importance/ Need for Right Understanding:</vt:lpstr>
      <vt:lpstr>PowerPoint Presentation</vt:lpstr>
      <vt:lpstr>PowerPoint Presentation</vt:lpstr>
      <vt:lpstr>PowerPoint Presentation</vt:lpstr>
      <vt:lpstr>      Exploring the Meaning of Happiness and Prosperity</vt:lpstr>
      <vt:lpstr>PowerPoint Presentation</vt:lpstr>
      <vt:lpstr>   Exploring the Meaning of Prosperity</vt:lpstr>
      <vt:lpstr>PowerPoint Presentation</vt:lpstr>
      <vt:lpstr>Living in Harmony at all levels of living with the help of Right Understanding:</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RCPIT</cp:lastModifiedBy>
  <cp:revision>139</cp:revision>
  <dcterms:created xsi:type="dcterms:W3CDTF">2022-03-10T06:14:48Z</dcterms:created>
  <dcterms:modified xsi:type="dcterms:W3CDTF">2023-03-02T08:26:35Z</dcterms:modified>
</cp:coreProperties>
</file>